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PT Sans Narrow"/>
      <p:regular r:id="rId29"/>
      <p:bold r:id="rId30"/>
    </p:embeddedFon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TSansNarrow-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regular.fntdata"/><Relationship Id="rId30" Type="http://schemas.openxmlformats.org/officeDocument/2006/relationships/font" Target="fonts/PTSansNarrow-bold.fntdata"/><Relationship Id="rId11" Type="http://schemas.openxmlformats.org/officeDocument/2006/relationships/slide" Target="slides/slide6.xml"/><Relationship Id="rId33" Type="http://schemas.openxmlformats.org/officeDocument/2006/relationships/font" Target="fonts/OpenSans-italic.fntdata"/><Relationship Id="rId10" Type="http://schemas.openxmlformats.org/officeDocument/2006/relationships/slide" Target="slides/slide5.xml"/><Relationship Id="rId32"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2ff28c4a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2ff28c4a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2ff28c4a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2ff28c4a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235bc244e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235bc244e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2ff28c4a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2ff28c4a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235bc244e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235bc244e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2ff28c4a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2ff28c4a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235bc244e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235bc244e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235bc244e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235bc244e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7235bc244e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235bc244e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235bc244e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235bc244e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235bc244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235bc244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235bc244e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235bc244e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2ff28c4a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2ff28c4a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2ff28c4a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2ff28c4a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7235bc244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235bc244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235bc244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235bc244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235bc244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235bc244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235bc244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235bc244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235bc244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235bc244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235bc244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235bc244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235bc244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235bc244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235bc244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235bc244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4.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5.png"/><Relationship Id="rId6"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367150" y="1751775"/>
            <a:ext cx="59520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Website Digg Project</a:t>
            </a:r>
            <a:endParaRPr/>
          </a:p>
          <a:p>
            <a:pPr indent="0" lvl="0" marL="0" rtl="0" algn="r">
              <a:spcBef>
                <a:spcPts val="0"/>
              </a:spcBef>
              <a:spcAft>
                <a:spcPts val="0"/>
              </a:spcAft>
              <a:buNone/>
            </a:pPr>
            <a:r>
              <a:rPr lang="en" sz="1900"/>
              <a:t>Soraia Felício</a:t>
            </a:r>
            <a:endParaRPr sz="1900"/>
          </a:p>
        </p:txBody>
      </p:sp>
      <p:sp>
        <p:nvSpPr>
          <p:cNvPr id="67" name="Google Shape;67;p13"/>
          <p:cNvSpPr txBox="1"/>
          <p:nvPr>
            <p:ph idx="1" type="subTitle"/>
          </p:nvPr>
        </p:nvSpPr>
        <p:spPr>
          <a:xfrm>
            <a:off x="1760925" y="2763150"/>
            <a:ext cx="5952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Analysis of Social Networks and Information</a:t>
            </a:r>
            <a:endParaRPr sz="1900"/>
          </a:p>
          <a:p>
            <a:pPr indent="0" lvl="0" marL="0" rtl="0" algn="ctr">
              <a:spcBef>
                <a:spcPts val="0"/>
              </a:spcBef>
              <a:spcAft>
                <a:spcPts val="0"/>
              </a:spcAft>
              <a:buNone/>
            </a:pPr>
            <a:r>
              <a:rPr lang="en" sz="1900"/>
              <a:t>Professor: Carlos Soares</a:t>
            </a:r>
            <a:endParaRPr sz="1900"/>
          </a:p>
          <a:p>
            <a:pPr indent="0" lvl="0" marL="0" rtl="0" algn="ctr">
              <a:spcBef>
                <a:spcPts val="0"/>
              </a:spcBef>
              <a:spcAft>
                <a:spcPts val="0"/>
              </a:spcAft>
              <a:buNone/>
            </a:pPr>
            <a:r>
              <a:t/>
            </a:r>
            <a:endParaRPr/>
          </a:p>
        </p:txBody>
      </p:sp>
      <p:pic>
        <p:nvPicPr>
          <p:cNvPr id="68" name="Google Shape;68;p13"/>
          <p:cNvPicPr preferRelativeResize="0"/>
          <p:nvPr/>
        </p:nvPicPr>
        <p:blipFill>
          <a:blip r:embed="rId3">
            <a:alphaModFix/>
          </a:blip>
          <a:stretch>
            <a:fillRect/>
          </a:stretch>
        </p:blipFill>
        <p:spPr>
          <a:xfrm>
            <a:off x="310450" y="0"/>
            <a:ext cx="2290475" cy="954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253350" y="2199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Clustering Coefficient</a:t>
            </a:r>
            <a:endParaRPr/>
          </a:p>
          <a:p>
            <a:pPr indent="0" lvl="0" marL="0" rtl="0" algn="l">
              <a:spcBef>
                <a:spcPts val="0"/>
              </a:spcBef>
              <a:spcAft>
                <a:spcPts val="0"/>
              </a:spcAft>
              <a:buNone/>
            </a:pPr>
            <a:r>
              <a:rPr lang="en"/>
              <a:t> </a:t>
            </a:r>
            <a:endParaRPr/>
          </a:p>
        </p:txBody>
      </p:sp>
      <p:sp>
        <p:nvSpPr>
          <p:cNvPr id="138" name="Google Shape;138;p22"/>
          <p:cNvSpPr txBox="1"/>
          <p:nvPr/>
        </p:nvSpPr>
        <p:spPr>
          <a:xfrm>
            <a:off x="1243700" y="876300"/>
            <a:ext cx="2163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Without filters </a:t>
            </a:r>
            <a:endParaRPr b="1">
              <a:latin typeface="Open Sans"/>
              <a:ea typeface="Open Sans"/>
              <a:cs typeface="Open Sans"/>
              <a:sym typeface="Open Sans"/>
            </a:endParaRPr>
          </a:p>
        </p:txBody>
      </p:sp>
      <p:pic>
        <p:nvPicPr>
          <p:cNvPr id="139" name="Google Shape;139;p22"/>
          <p:cNvPicPr preferRelativeResize="0"/>
          <p:nvPr/>
        </p:nvPicPr>
        <p:blipFill>
          <a:blip r:embed="rId3">
            <a:alphaModFix/>
          </a:blip>
          <a:stretch>
            <a:fillRect/>
          </a:stretch>
        </p:blipFill>
        <p:spPr>
          <a:xfrm>
            <a:off x="5055726" y="1943100"/>
            <a:ext cx="3074325" cy="2819424"/>
          </a:xfrm>
          <a:prstGeom prst="rect">
            <a:avLst/>
          </a:prstGeom>
          <a:noFill/>
          <a:ln>
            <a:noFill/>
          </a:ln>
        </p:spPr>
      </p:pic>
      <p:pic>
        <p:nvPicPr>
          <p:cNvPr id="140" name="Google Shape;140;p22"/>
          <p:cNvPicPr preferRelativeResize="0"/>
          <p:nvPr/>
        </p:nvPicPr>
        <p:blipFill>
          <a:blip r:embed="rId4">
            <a:alphaModFix/>
          </a:blip>
          <a:stretch>
            <a:fillRect/>
          </a:stretch>
        </p:blipFill>
        <p:spPr>
          <a:xfrm>
            <a:off x="5052998" y="430950"/>
            <a:ext cx="3074325" cy="1422350"/>
          </a:xfrm>
          <a:prstGeom prst="rect">
            <a:avLst/>
          </a:prstGeom>
          <a:noFill/>
          <a:ln>
            <a:noFill/>
          </a:ln>
        </p:spPr>
      </p:pic>
      <p:sp>
        <p:nvSpPr>
          <p:cNvPr id="141" name="Google Shape;141;p22"/>
          <p:cNvSpPr txBox="1"/>
          <p:nvPr/>
        </p:nvSpPr>
        <p:spPr>
          <a:xfrm rot="5400604">
            <a:off x="6915294" y="2297404"/>
            <a:ext cx="34128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Applying only configurations</a:t>
            </a:r>
            <a:endParaRPr>
              <a:latin typeface="Open Sans"/>
              <a:ea typeface="Open Sans"/>
              <a:cs typeface="Open Sans"/>
              <a:sym typeface="Open Sans"/>
            </a:endParaRPr>
          </a:p>
        </p:txBody>
      </p:sp>
      <p:sp>
        <p:nvSpPr>
          <p:cNvPr id="142" name="Google Shape;142;p22"/>
          <p:cNvSpPr txBox="1"/>
          <p:nvPr/>
        </p:nvSpPr>
        <p:spPr>
          <a:xfrm>
            <a:off x="5301350" y="908100"/>
            <a:ext cx="4545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10</a:t>
            </a:r>
            <a:endParaRPr>
              <a:latin typeface="Open Sans"/>
              <a:ea typeface="Open Sans"/>
              <a:cs typeface="Open Sans"/>
              <a:sym typeface="Open Sans"/>
            </a:endParaRPr>
          </a:p>
        </p:txBody>
      </p:sp>
      <p:sp>
        <p:nvSpPr>
          <p:cNvPr id="143" name="Google Shape;143;p22"/>
          <p:cNvSpPr txBox="1"/>
          <p:nvPr/>
        </p:nvSpPr>
        <p:spPr>
          <a:xfrm>
            <a:off x="5853800" y="883675"/>
            <a:ext cx="5493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30</a:t>
            </a:r>
            <a:endParaRPr>
              <a:latin typeface="Open Sans"/>
              <a:ea typeface="Open Sans"/>
              <a:cs typeface="Open Sans"/>
              <a:sym typeface="Open Sans"/>
            </a:endParaRPr>
          </a:p>
        </p:txBody>
      </p:sp>
      <p:sp>
        <p:nvSpPr>
          <p:cNvPr id="144" name="Google Shape;144;p22"/>
          <p:cNvSpPr/>
          <p:nvPr/>
        </p:nvSpPr>
        <p:spPr>
          <a:xfrm>
            <a:off x="5078175" y="518950"/>
            <a:ext cx="285900" cy="16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5821125" y="518950"/>
            <a:ext cx="163200" cy="16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5363925" y="671350"/>
            <a:ext cx="383700" cy="16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5078175" y="823750"/>
            <a:ext cx="821700" cy="16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5059125" y="2042950"/>
            <a:ext cx="305100" cy="16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5592525" y="2042950"/>
            <a:ext cx="163200" cy="16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5363925" y="2195350"/>
            <a:ext cx="305100" cy="16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5059125" y="2347750"/>
            <a:ext cx="2991900" cy="16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5059125" y="3566950"/>
            <a:ext cx="612300" cy="16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22"/>
          <p:cNvPicPr preferRelativeResize="0"/>
          <p:nvPr/>
        </p:nvPicPr>
        <p:blipFill>
          <a:blip r:embed="rId5">
            <a:alphaModFix/>
          </a:blip>
          <a:stretch>
            <a:fillRect/>
          </a:stretch>
        </p:blipFill>
        <p:spPr>
          <a:xfrm>
            <a:off x="285725" y="1171975"/>
            <a:ext cx="3780925" cy="3780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253350" y="2199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Clustering Coefficient with filter</a:t>
            </a:r>
            <a:endParaRPr/>
          </a:p>
          <a:p>
            <a:pPr indent="0" lvl="0" marL="0" rtl="0" algn="l">
              <a:spcBef>
                <a:spcPts val="0"/>
              </a:spcBef>
              <a:spcAft>
                <a:spcPts val="0"/>
              </a:spcAft>
              <a:buNone/>
            </a:pPr>
            <a:r>
              <a:rPr lang="en"/>
              <a:t> with filter</a:t>
            </a:r>
            <a:r>
              <a:rPr lang="en"/>
              <a:t>s</a:t>
            </a:r>
            <a:r>
              <a:rPr lang="en"/>
              <a:t> </a:t>
            </a:r>
            <a:endParaRPr/>
          </a:p>
        </p:txBody>
      </p:sp>
      <p:sp>
        <p:nvSpPr>
          <p:cNvPr id="159" name="Google Shape;159;p23"/>
          <p:cNvSpPr txBox="1"/>
          <p:nvPr/>
        </p:nvSpPr>
        <p:spPr>
          <a:xfrm>
            <a:off x="4487075" y="1095550"/>
            <a:ext cx="4626900" cy="2484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Open Sans"/>
                <a:ea typeface="Open Sans"/>
                <a:cs typeface="Open Sans"/>
                <a:sym typeface="Open Sans"/>
              </a:rPr>
              <a:t>Interpretation in relation to this Project:</a:t>
            </a:r>
            <a:endParaRPr b="1">
              <a:latin typeface="Open Sans"/>
              <a:ea typeface="Open Sans"/>
              <a:cs typeface="Open Sans"/>
              <a:sym typeface="Open Sans"/>
            </a:endParaRPr>
          </a:p>
          <a:p>
            <a:pPr indent="0" lvl="0" marL="0" rtl="0" algn="just">
              <a:spcBef>
                <a:spcPts val="0"/>
              </a:spcBef>
              <a:spcAft>
                <a:spcPts val="0"/>
              </a:spcAft>
              <a:buNone/>
            </a:pPr>
            <a:r>
              <a:rPr b="1" i="1" lang="en">
                <a:latin typeface="Open Sans"/>
                <a:ea typeface="Open Sans"/>
                <a:cs typeface="Open Sans"/>
                <a:sym typeface="Open Sans"/>
              </a:rPr>
              <a:t> </a:t>
            </a:r>
            <a:endParaRPr b="1" i="1">
              <a:latin typeface="Open Sans"/>
              <a:ea typeface="Open Sans"/>
              <a:cs typeface="Open Sans"/>
              <a:sym typeface="Open Sans"/>
            </a:endParaRPr>
          </a:p>
          <a:p>
            <a:pPr indent="0" lvl="0" marL="0" marR="38100" rtl="0" algn="just">
              <a:lnSpc>
                <a:spcPct val="128571"/>
              </a:lnSpc>
              <a:spcBef>
                <a:spcPts val="0"/>
              </a:spcBef>
              <a:spcAft>
                <a:spcPts val="0"/>
              </a:spcAft>
              <a:buNone/>
            </a:pPr>
            <a:r>
              <a:rPr lang="en" sz="1200">
                <a:solidFill>
                  <a:srgbClr val="222222"/>
                </a:solidFill>
                <a:highlight>
                  <a:srgbClr val="F8F9FA"/>
                </a:highlight>
                <a:latin typeface="Open Sans"/>
                <a:ea typeface="Open Sans"/>
                <a:cs typeface="Open Sans"/>
                <a:sym typeface="Open Sans"/>
              </a:rPr>
              <a:t>The evaluated dataset represents the action over time of network users. These actions are communication through messages between them. In this case, the probability of these actions between two users, connecting a third node, is seen through the green nodes, which seem to demonstrate a greater probability of forming these triangles represent.</a:t>
            </a:r>
            <a:endParaRPr sz="1200">
              <a:solidFill>
                <a:srgbClr val="222222"/>
              </a:solidFill>
              <a:highlight>
                <a:srgbClr val="F8F9FA"/>
              </a:highlight>
              <a:latin typeface="Open Sans"/>
              <a:ea typeface="Open Sans"/>
              <a:cs typeface="Open Sans"/>
              <a:sym typeface="Open Sans"/>
            </a:endParaRPr>
          </a:p>
          <a:p>
            <a:pPr indent="0" lvl="0" marL="0" rtl="0" algn="just">
              <a:spcBef>
                <a:spcPts val="0"/>
              </a:spcBef>
              <a:spcAft>
                <a:spcPts val="0"/>
              </a:spcAft>
              <a:buNone/>
            </a:pPr>
            <a:r>
              <a:t/>
            </a:r>
            <a:endParaRPr b="1" sz="1200">
              <a:latin typeface="Open Sans"/>
              <a:ea typeface="Open Sans"/>
              <a:cs typeface="Open Sans"/>
              <a:sym typeface="Open Sans"/>
            </a:endParaRPr>
          </a:p>
          <a:p>
            <a:pPr indent="0" lvl="0" marL="0" rtl="0" algn="just">
              <a:spcBef>
                <a:spcPts val="0"/>
              </a:spcBef>
              <a:spcAft>
                <a:spcPts val="0"/>
              </a:spcAft>
              <a:buNone/>
            </a:pPr>
            <a:r>
              <a:t/>
            </a:r>
            <a:endParaRPr b="1" sz="1200">
              <a:latin typeface="Open Sans"/>
              <a:ea typeface="Open Sans"/>
              <a:cs typeface="Open Sans"/>
              <a:sym typeface="Open Sans"/>
            </a:endParaRPr>
          </a:p>
        </p:txBody>
      </p:sp>
      <p:pic>
        <p:nvPicPr>
          <p:cNvPr id="160" name="Google Shape;160;p23"/>
          <p:cNvPicPr preferRelativeResize="0"/>
          <p:nvPr/>
        </p:nvPicPr>
        <p:blipFill>
          <a:blip r:embed="rId3">
            <a:alphaModFix/>
          </a:blip>
          <a:stretch>
            <a:fillRect/>
          </a:stretch>
        </p:blipFill>
        <p:spPr>
          <a:xfrm>
            <a:off x="4732000" y="3069775"/>
            <a:ext cx="4140124" cy="1464237"/>
          </a:xfrm>
          <a:prstGeom prst="rect">
            <a:avLst/>
          </a:prstGeom>
          <a:noFill/>
          <a:ln>
            <a:noFill/>
          </a:ln>
        </p:spPr>
      </p:pic>
      <p:pic>
        <p:nvPicPr>
          <p:cNvPr id="161" name="Google Shape;161;p23"/>
          <p:cNvPicPr preferRelativeResize="0"/>
          <p:nvPr/>
        </p:nvPicPr>
        <p:blipFill>
          <a:blip r:embed="rId4">
            <a:alphaModFix/>
          </a:blip>
          <a:stretch>
            <a:fillRect/>
          </a:stretch>
        </p:blipFill>
        <p:spPr>
          <a:xfrm>
            <a:off x="4730463" y="4549975"/>
            <a:ext cx="4140135" cy="391350"/>
          </a:xfrm>
          <a:prstGeom prst="rect">
            <a:avLst/>
          </a:prstGeom>
          <a:noFill/>
          <a:ln>
            <a:noFill/>
          </a:ln>
        </p:spPr>
      </p:pic>
      <p:sp>
        <p:nvSpPr>
          <p:cNvPr id="162" name="Google Shape;162;p23"/>
          <p:cNvSpPr/>
          <p:nvPr/>
        </p:nvSpPr>
        <p:spPr>
          <a:xfrm>
            <a:off x="4754325" y="3566950"/>
            <a:ext cx="1393500" cy="163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3"/>
          <p:cNvPicPr preferRelativeResize="0"/>
          <p:nvPr/>
        </p:nvPicPr>
        <p:blipFill>
          <a:blip r:embed="rId5">
            <a:alphaModFix/>
          </a:blip>
          <a:stretch>
            <a:fillRect/>
          </a:stretch>
        </p:blipFill>
        <p:spPr>
          <a:xfrm>
            <a:off x="253350" y="1485925"/>
            <a:ext cx="3420826" cy="3420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253350" y="-848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Connected component</a:t>
            </a:r>
            <a:endParaRPr/>
          </a:p>
          <a:p>
            <a:pPr indent="0" lvl="0" marL="0" rtl="0" algn="l">
              <a:spcBef>
                <a:spcPts val="0"/>
              </a:spcBef>
              <a:spcAft>
                <a:spcPts val="0"/>
              </a:spcAft>
              <a:buNone/>
            </a:pPr>
            <a:r>
              <a:rPr lang="en"/>
              <a:t>Without filter</a:t>
            </a:r>
            <a:endParaRPr/>
          </a:p>
        </p:txBody>
      </p:sp>
      <p:pic>
        <p:nvPicPr>
          <p:cNvPr id="169" name="Google Shape;169;p24"/>
          <p:cNvPicPr preferRelativeResize="0"/>
          <p:nvPr/>
        </p:nvPicPr>
        <p:blipFill>
          <a:blip r:embed="rId3">
            <a:alphaModFix/>
          </a:blip>
          <a:stretch>
            <a:fillRect/>
          </a:stretch>
        </p:blipFill>
        <p:spPr>
          <a:xfrm>
            <a:off x="5842900" y="802150"/>
            <a:ext cx="3168515" cy="3911350"/>
          </a:xfrm>
          <a:prstGeom prst="rect">
            <a:avLst/>
          </a:prstGeom>
          <a:noFill/>
          <a:ln>
            <a:noFill/>
          </a:ln>
        </p:spPr>
      </p:pic>
      <p:pic>
        <p:nvPicPr>
          <p:cNvPr id="170" name="Google Shape;170;p24"/>
          <p:cNvPicPr preferRelativeResize="0"/>
          <p:nvPr/>
        </p:nvPicPr>
        <p:blipFill>
          <a:blip r:embed="rId4">
            <a:alphaModFix/>
          </a:blip>
          <a:stretch>
            <a:fillRect/>
          </a:stretch>
        </p:blipFill>
        <p:spPr>
          <a:xfrm>
            <a:off x="7875" y="1035013"/>
            <a:ext cx="3445637" cy="3445637"/>
          </a:xfrm>
          <a:prstGeom prst="rect">
            <a:avLst/>
          </a:prstGeom>
          <a:noFill/>
          <a:ln>
            <a:noFill/>
          </a:ln>
        </p:spPr>
      </p:pic>
      <p:pic>
        <p:nvPicPr>
          <p:cNvPr id="171" name="Google Shape;171;p24"/>
          <p:cNvPicPr preferRelativeResize="0"/>
          <p:nvPr/>
        </p:nvPicPr>
        <p:blipFill>
          <a:blip r:embed="rId5">
            <a:alphaModFix/>
          </a:blip>
          <a:stretch>
            <a:fillRect/>
          </a:stretch>
        </p:blipFill>
        <p:spPr>
          <a:xfrm>
            <a:off x="3365257" y="779218"/>
            <a:ext cx="2442275" cy="2060675"/>
          </a:xfrm>
          <a:prstGeom prst="rect">
            <a:avLst/>
          </a:prstGeom>
          <a:noFill/>
          <a:ln>
            <a:noFill/>
          </a:ln>
        </p:spPr>
      </p:pic>
      <p:sp>
        <p:nvSpPr>
          <p:cNvPr id="172" name="Google Shape;172;p24"/>
          <p:cNvSpPr/>
          <p:nvPr/>
        </p:nvSpPr>
        <p:spPr>
          <a:xfrm>
            <a:off x="3415400" y="927150"/>
            <a:ext cx="318300" cy="23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3848107" y="1199293"/>
            <a:ext cx="394500" cy="23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p:nvPr/>
        </p:nvSpPr>
        <p:spPr>
          <a:xfrm>
            <a:off x="4253600" y="927150"/>
            <a:ext cx="236700" cy="23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4"/>
          <p:cNvSpPr/>
          <p:nvPr/>
        </p:nvSpPr>
        <p:spPr>
          <a:xfrm>
            <a:off x="3399071" y="1452386"/>
            <a:ext cx="1886100" cy="23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 name="Google Shape;176;p24"/>
          <p:cNvPicPr preferRelativeResize="0"/>
          <p:nvPr/>
        </p:nvPicPr>
        <p:blipFill>
          <a:blip r:embed="rId6">
            <a:alphaModFix/>
          </a:blip>
          <a:stretch>
            <a:fillRect/>
          </a:stretch>
        </p:blipFill>
        <p:spPr>
          <a:xfrm>
            <a:off x="3379250" y="2857500"/>
            <a:ext cx="2428275" cy="1957491"/>
          </a:xfrm>
          <a:prstGeom prst="rect">
            <a:avLst/>
          </a:prstGeom>
          <a:noFill/>
          <a:ln cap="flat" cmpd="sng" w="28575">
            <a:solidFill>
              <a:srgbClr val="FF0000"/>
            </a:solidFill>
            <a:prstDash val="solid"/>
            <a:round/>
            <a:headEnd len="sm" w="sm" type="none"/>
            <a:tailEnd len="sm" w="sm" type="none"/>
          </a:ln>
        </p:spPr>
      </p:pic>
      <p:sp>
        <p:nvSpPr>
          <p:cNvPr id="177" name="Google Shape;177;p24"/>
          <p:cNvSpPr/>
          <p:nvPr/>
        </p:nvSpPr>
        <p:spPr>
          <a:xfrm>
            <a:off x="3381307" y="3512493"/>
            <a:ext cx="1886100" cy="23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a:off x="3420843" y="3017207"/>
            <a:ext cx="318300" cy="23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a:off x="3848107" y="3245807"/>
            <a:ext cx="394500" cy="23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4498529" y="3028093"/>
            <a:ext cx="236700" cy="23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txBox="1"/>
          <p:nvPr/>
        </p:nvSpPr>
        <p:spPr>
          <a:xfrm>
            <a:off x="3728364" y="3751993"/>
            <a:ext cx="4545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10</a:t>
            </a:r>
            <a:endParaRPr>
              <a:latin typeface="Open Sans"/>
              <a:ea typeface="Open Sans"/>
              <a:cs typeface="Open Sans"/>
              <a:sym typeface="Open Sans"/>
            </a:endParaRPr>
          </a:p>
        </p:txBody>
      </p:sp>
      <p:sp>
        <p:nvSpPr>
          <p:cNvPr id="182" name="Google Shape;182;p24"/>
          <p:cNvSpPr txBox="1"/>
          <p:nvPr/>
        </p:nvSpPr>
        <p:spPr>
          <a:xfrm>
            <a:off x="4604664" y="3743896"/>
            <a:ext cx="5493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30</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253350" y="-848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Connected component and Local Bridge</a:t>
            </a:r>
            <a:endParaRPr/>
          </a:p>
          <a:p>
            <a:pPr indent="0" lvl="0" marL="0" rtl="0" algn="l">
              <a:spcBef>
                <a:spcPts val="0"/>
              </a:spcBef>
              <a:spcAft>
                <a:spcPts val="0"/>
              </a:spcAft>
              <a:buNone/>
            </a:pPr>
            <a:r>
              <a:rPr lang="en"/>
              <a:t>Without filter</a:t>
            </a:r>
            <a:endParaRPr/>
          </a:p>
        </p:txBody>
      </p:sp>
      <p:pic>
        <p:nvPicPr>
          <p:cNvPr id="188" name="Google Shape;188;p25"/>
          <p:cNvPicPr preferRelativeResize="0"/>
          <p:nvPr/>
        </p:nvPicPr>
        <p:blipFill>
          <a:blip r:embed="rId3">
            <a:alphaModFix/>
          </a:blip>
          <a:stretch>
            <a:fillRect/>
          </a:stretch>
        </p:blipFill>
        <p:spPr>
          <a:xfrm>
            <a:off x="7875" y="1035013"/>
            <a:ext cx="3445637" cy="3445637"/>
          </a:xfrm>
          <a:prstGeom prst="rect">
            <a:avLst/>
          </a:prstGeom>
          <a:noFill/>
          <a:ln>
            <a:noFill/>
          </a:ln>
        </p:spPr>
      </p:pic>
      <p:sp>
        <p:nvSpPr>
          <p:cNvPr id="189" name="Google Shape;189;p25"/>
          <p:cNvSpPr txBox="1"/>
          <p:nvPr/>
        </p:nvSpPr>
        <p:spPr>
          <a:xfrm>
            <a:off x="3298375" y="963400"/>
            <a:ext cx="5200500" cy="3858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n"/>
              <a:t>If a node satifies Strong Triadic Closure and is involved in at least two strong ties, then any local bridge it is involved in must be a weak tie. The figure illustrates the reason why: if the A-B edge is a strong tie, then there must also be an edge between B and C, meaning that the A-B edge cannot be a </a:t>
            </a:r>
            <a:r>
              <a:rPr b="1" i="1" lang="en"/>
              <a:t>local bridge. </a:t>
            </a:r>
            <a:r>
              <a:rPr lang="en"/>
              <a:t>Chapter 3, page 55, fig 3.6.</a:t>
            </a:r>
            <a:endParaRPr/>
          </a:p>
          <a:p>
            <a:pPr indent="0" lvl="0" marL="0" rtl="0" algn="just">
              <a:spcBef>
                <a:spcPts val="0"/>
              </a:spcBef>
              <a:spcAft>
                <a:spcPts val="0"/>
              </a:spcAft>
              <a:buNone/>
            </a:pPr>
            <a:r>
              <a:t/>
            </a:r>
            <a:endParaRPr i="1"/>
          </a:p>
          <a:p>
            <a:pPr indent="0" lvl="0" marL="0" rtl="0" algn="just">
              <a:spcBef>
                <a:spcPts val="0"/>
              </a:spcBef>
              <a:spcAft>
                <a:spcPts val="0"/>
              </a:spcAft>
              <a:buNone/>
            </a:pPr>
            <a:r>
              <a:rPr b="1" lang="en">
                <a:latin typeface="Open Sans"/>
                <a:ea typeface="Open Sans"/>
                <a:cs typeface="Open Sans"/>
                <a:sym typeface="Open Sans"/>
              </a:rPr>
              <a:t>Interpretation about </a:t>
            </a:r>
            <a:r>
              <a:rPr b="1" lang="en">
                <a:solidFill>
                  <a:srgbClr val="FF0000"/>
                </a:solidFill>
                <a:latin typeface="Open Sans"/>
                <a:ea typeface="Open Sans"/>
                <a:cs typeface="Open Sans"/>
                <a:sym typeface="Open Sans"/>
              </a:rPr>
              <a:t>Local Bridge</a:t>
            </a:r>
            <a:r>
              <a:rPr b="1" lang="en">
                <a:latin typeface="Open Sans"/>
                <a:ea typeface="Open Sans"/>
                <a:cs typeface="Open Sans"/>
                <a:sym typeface="Open Sans"/>
              </a:rPr>
              <a:t> in relation to this Project:</a:t>
            </a:r>
            <a:endParaRPr b="1">
              <a:latin typeface="Open Sans"/>
              <a:ea typeface="Open Sans"/>
              <a:cs typeface="Open Sans"/>
              <a:sym typeface="Open Sans"/>
            </a:endParaRPr>
          </a:p>
          <a:p>
            <a:pPr indent="0" lvl="0" marL="0" rtl="0" algn="just">
              <a:spcBef>
                <a:spcPts val="0"/>
              </a:spcBef>
              <a:spcAft>
                <a:spcPts val="0"/>
              </a:spcAft>
              <a:buNone/>
            </a:pPr>
            <a:r>
              <a:t/>
            </a:r>
            <a:endParaRPr b="1">
              <a:latin typeface="Open Sans"/>
              <a:ea typeface="Open Sans"/>
              <a:cs typeface="Open Sans"/>
              <a:sym typeface="Open Sans"/>
            </a:endParaRPr>
          </a:p>
          <a:p>
            <a:pPr indent="0" lvl="0" marL="0" marR="38100" rtl="0" algn="just">
              <a:lnSpc>
                <a:spcPct val="128571"/>
              </a:lnSpc>
              <a:spcBef>
                <a:spcPts val="0"/>
              </a:spcBef>
              <a:spcAft>
                <a:spcPts val="0"/>
              </a:spcAft>
              <a:buNone/>
            </a:pPr>
            <a:r>
              <a:rPr lang="en" sz="1200">
                <a:solidFill>
                  <a:srgbClr val="222222"/>
                </a:solidFill>
                <a:highlight>
                  <a:srgbClr val="F8F9FA"/>
                </a:highlight>
              </a:rPr>
              <a:t>The graph on the side shows the application of the statistically strong connection between the nodes, which is shown both by the highlight of the pink color and the size of the nodes. Therefore, the Digg social network in the context of communication between users has several local bridges represented by the larger nodes, which represent the strong ties and by the smaller nodes, which represent the weak ties. The latter are responsible for local bridges.</a:t>
            </a:r>
            <a:endParaRPr sz="1200">
              <a:solidFill>
                <a:srgbClr val="222222"/>
              </a:solidFill>
              <a:highlight>
                <a:srgbClr val="F8F9FA"/>
              </a:highlight>
            </a:endParaRPr>
          </a:p>
          <a:p>
            <a:pPr indent="0" lvl="0" marL="0" rtl="0" algn="just">
              <a:spcBef>
                <a:spcPts val="0"/>
              </a:spcBef>
              <a:spcAft>
                <a:spcPts val="0"/>
              </a:spcAft>
              <a:buNone/>
            </a:pPr>
            <a:r>
              <a:t/>
            </a:r>
            <a:endParaRPr>
              <a:solidFill>
                <a:srgbClr val="222222"/>
              </a:solidFill>
              <a:highlight>
                <a:srgbClr val="F8F9FA"/>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0" y="-739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Tie Strength </a:t>
            </a:r>
            <a:endParaRPr sz="3000"/>
          </a:p>
        </p:txBody>
      </p:sp>
      <p:sp>
        <p:nvSpPr>
          <p:cNvPr id="195" name="Google Shape;195;p26"/>
          <p:cNvSpPr txBox="1"/>
          <p:nvPr/>
        </p:nvSpPr>
        <p:spPr>
          <a:xfrm>
            <a:off x="273400" y="3615800"/>
            <a:ext cx="87072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Open Sans"/>
                <a:ea typeface="Open Sans"/>
                <a:cs typeface="Open Sans"/>
                <a:sym typeface="Open Sans"/>
              </a:rPr>
              <a:t>If the user sent one or more messages to the friend at the other end of the link (whether or not these messages were reciprocated). </a:t>
            </a:r>
            <a:r>
              <a:rPr lang="en">
                <a:latin typeface="Open Sans"/>
                <a:ea typeface="Open Sans"/>
                <a:cs typeface="Open Sans"/>
                <a:sym typeface="Open Sans"/>
              </a:rPr>
              <a:t>Chapter 3, page 61.</a:t>
            </a:r>
            <a:endParaRPr>
              <a:latin typeface="Open Sans"/>
              <a:ea typeface="Open Sans"/>
              <a:cs typeface="Open Sans"/>
              <a:sym typeface="Open Sans"/>
            </a:endParaRPr>
          </a:p>
          <a:p>
            <a:pPr indent="0" lvl="0" marL="0" rtl="0" algn="just">
              <a:spcBef>
                <a:spcPts val="0"/>
              </a:spcBef>
              <a:spcAft>
                <a:spcPts val="0"/>
              </a:spcAft>
              <a:buNone/>
            </a:pPr>
            <a:r>
              <a:rPr b="1" lang="en">
                <a:latin typeface="Open Sans"/>
                <a:ea typeface="Open Sans"/>
                <a:cs typeface="Open Sans"/>
                <a:sym typeface="Open Sans"/>
              </a:rPr>
              <a:t>Configuration applying in the Gephi tool: nodes</a:t>
            </a:r>
            <a:r>
              <a:rPr lang="en">
                <a:latin typeface="Open Sans"/>
                <a:ea typeface="Open Sans"/>
                <a:cs typeface="Open Sans"/>
                <a:sym typeface="Open Sans"/>
              </a:rPr>
              <a:t> color - modularity class, nodes size - eigenvector centrality min 10 and max 50. </a:t>
            </a:r>
            <a:r>
              <a:rPr b="1" lang="en">
                <a:latin typeface="Open Sans"/>
                <a:ea typeface="Open Sans"/>
                <a:cs typeface="Open Sans"/>
                <a:sym typeface="Open Sans"/>
              </a:rPr>
              <a:t>Edges</a:t>
            </a:r>
            <a:r>
              <a:rPr lang="en">
                <a:latin typeface="Open Sans"/>
                <a:ea typeface="Open Sans"/>
                <a:cs typeface="Open Sans"/>
                <a:sym typeface="Open Sans"/>
              </a:rPr>
              <a:t> - ranking - timestamp; with filter - modularity class.</a:t>
            </a:r>
            <a:endParaRPr>
              <a:latin typeface="Open Sans"/>
              <a:ea typeface="Open Sans"/>
              <a:cs typeface="Open Sans"/>
              <a:sym typeface="Open Sans"/>
            </a:endParaRPr>
          </a:p>
          <a:p>
            <a:pPr indent="0" lvl="0" marL="0" rtl="0" algn="just">
              <a:spcBef>
                <a:spcPts val="0"/>
              </a:spcBef>
              <a:spcAft>
                <a:spcPts val="0"/>
              </a:spcAft>
              <a:buNone/>
            </a:pPr>
            <a:r>
              <a:t/>
            </a:r>
            <a:endParaRPr>
              <a:latin typeface="Open Sans"/>
              <a:ea typeface="Open Sans"/>
              <a:cs typeface="Open Sans"/>
              <a:sym typeface="Open Sans"/>
            </a:endParaRPr>
          </a:p>
        </p:txBody>
      </p:sp>
      <p:cxnSp>
        <p:nvCxnSpPr>
          <p:cNvPr id="196" name="Google Shape;196;p26"/>
          <p:cNvCxnSpPr/>
          <p:nvPr/>
        </p:nvCxnSpPr>
        <p:spPr>
          <a:xfrm>
            <a:off x="3080125" y="1981746"/>
            <a:ext cx="775200" cy="0"/>
          </a:xfrm>
          <a:prstGeom prst="straightConnector1">
            <a:avLst/>
          </a:prstGeom>
          <a:noFill/>
          <a:ln cap="flat" cmpd="sng" w="38100">
            <a:solidFill>
              <a:schemeClr val="dk2"/>
            </a:solidFill>
            <a:prstDash val="solid"/>
            <a:round/>
            <a:headEnd len="med" w="med" type="triangle"/>
            <a:tailEnd len="med" w="med" type="triangle"/>
          </a:ln>
        </p:spPr>
      </p:cxnSp>
      <p:pic>
        <p:nvPicPr>
          <p:cNvPr id="197" name="Google Shape;197;p26"/>
          <p:cNvPicPr preferRelativeResize="0"/>
          <p:nvPr/>
        </p:nvPicPr>
        <p:blipFill>
          <a:blip r:embed="rId3">
            <a:alphaModFix/>
          </a:blip>
          <a:stretch>
            <a:fillRect/>
          </a:stretch>
        </p:blipFill>
        <p:spPr>
          <a:xfrm>
            <a:off x="381000" y="735321"/>
            <a:ext cx="2479179" cy="2680050"/>
          </a:xfrm>
          <a:prstGeom prst="rect">
            <a:avLst/>
          </a:prstGeom>
          <a:noFill/>
          <a:ln>
            <a:noFill/>
          </a:ln>
        </p:spPr>
      </p:pic>
      <p:sp>
        <p:nvSpPr>
          <p:cNvPr id="198" name="Google Shape;198;p26"/>
          <p:cNvSpPr txBox="1"/>
          <p:nvPr/>
        </p:nvSpPr>
        <p:spPr>
          <a:xfrm>
            <a:off x="918675" y="396671"/>
            <a:ext cx="1308900" cy="560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Open Sans"/>
                <a:ea typeface="Open Sans"/>
                <a:cs typeface="Open Sans"/>
                <a:sym typeface="Open Sans"/>
              </a:rPr>
              <a:t>Facebook</a:t>
            </a:r>
            <a:endParaRPr b="1">
              <a:latin typeface="Open Sans"/>
              <a:ea typeface="Open Sans"/>
              <a:cs typeface="Open Sans"/>
              <a:sym typeface="Open Sans"/>
            </a:endParaRPr>
          </a:p>
        </p:txBody>
      </p:sp>
      <p:sp>
        <p:nvSpPr>
          <p:cNvPr id="199" name="Google Shape;199;p26"/>
          <p:cNvSpPr txBox="1"/>
          <p:nvPr/>
        </p:nvSpPr>
        <p:spPr>
          <a:xfrm>
            <a:off x="6222900" y="396671"/>
            <a:ext cx="1308900" cy="560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Open Sans"/>
                <a:ea typeface="Open Sans"/>
                <a:cs typeface="Open Sans"/>
                <a:sym typeface="Open Sans"/>
              </a:rPr>
              <a:t>Digg</a:t>
            </a:r>
            <a:endParaRPr b="1">
              <a:latin typeface="Open Sans"/>
              <a:ea typeface="Open Sans"/>
              <a:cs typeface="Open Sans"/>
              <a:sym typeface="Open Sans"/>
            </a:endParaRPr>
          </a:p>
        </p:txBody>
      </p:sp>
      <p:pic>
        <p:nvPicPr>
          <p:cNvPr id="200" name="Google Shape;200;p26"/>
          <p:cNvPicPr preferRelativeResize="0"/>
          <p:nvPr/>
        </p:nvPicPr>
        <p:blipFill>
          <a:blip r:embed="rId4">
            <a:alphaModFix/>
          </a:blip>
          <a:stretch>
            <a:fillRect/>
          </a:stretch>
        </p:blipFill>
        <p:spPr>
          <a:xfrm>
            <a:off x="5053654" y="956771"/>
            <a:ext cx="3082421" cy="23760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7"/>
          <p:cNvSpPr txBox="1"/>
          <p:nvPr>
            <p:ph type="title"/>
          </p:nvPr>
        </p:nvSpPr>
        <p:spPr>
          <a:xfrm>
            <a:off x="0" y="-739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Tie Strength </a:t>
            </a:r>
            <a:endParaRPr sz="3000"/>
          </a:p>
        </p:txBody>
      </p:sp>
      <p:sp>
        <p:nvSpPr>
          <p:cNvPr id="206" name="Google Shape;206;p27"/>
          <p:cNvSpPr txBox="1"/>
          <p:nvPr/>
        </p:nvSpPr>
        <p:spPr>
          <a:xfrm>
            <a:off x="338700" y="3212450"/>
            <a:ext cx="8707200" cy="560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a:latin typeface="Open Sans"/>
              <a:ea typeface="Open Sans"/>
              <a:cs typeface="Open Sans"/>
              <a:sym typeface="Open Sans"/>
            </a:endParaRPr>
          </a:p>
          <a:p>
            <a:pPr indent="0" lvl="0" marL="0" rtl="0" algn="just">
              <a:spcBef>
                <a:spcPts val="0"/>
              </a:spcBef>
              <a:spcAft>
                <a:spcPts val="0"/>
              </a:spcAft>
              <a:buNone/>
            </a:pPr>
            <a:r>
              <a:rPr b="1" lang="en">
                <a:latin typeface="Open Sans"/>
                <a:ea typeface="Open Sans"/>
                <a:cs typeface="Open Sans"/>
                <a:sym typeface="Open Sans"/>
              </a:rPr>
              <a:t>Interpretation: </a:t>
            </a:r>
            <a:r>
              <a:rPr lang="en">
                <a:latin typeface="Open Sans"/>
                <a:ea typeface="Open Sans"/>
                <a:cs typeface="Open Sans"/>
                <a:sym typeface="Open Sans"/>
              </a:rPr>
              <a:t>The metric  “modularity class” organizes in group or class. The groups nodes are highlighted by nodes.  Likewise, on Facebook, in this analysis, we observed that Digg has users who send messages, regardless of whether or not they have replies to the messages sent. The graph above demonstrates this context through the size of the nodes that demonstrates the central nodes and the colors shows the creation of a group. Connections between users are shown over a period of time using different colors.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cxnSp>
        <p:nvCxnSpPr>
          <p:cNvPr id="207" name="Google Shape;207;p27"/>
          <p:cNvCxnSpPr/>
          <p:nvPr/>
        </p:nvCxnSpPr>
        <p:spPr>
          <a:xfrm>
            <a:off x="3080125" y="1981746"/>
            <a:ext cx="775200" cy="0"/>
          </a:xfrm>
          <a:prstGeom prst="straightConnector1">
            <a:avLst/>
          </a:prstGeom>
          <a:noFill/>
          <a:ln cap="flat" cmpd="sng" w="38100">
            <a:solidFill>
              <a:schemeClr val="dk2"/>
            </a:solidFill>
            <a:prstDash val="solid"/>
            <a:round/>
            <a:headEnd len="med" w="med" type="triangle"/>
            <a:tailEnd len="med" w="med" type="triangle"/>
          </a:ln>
        </p:spPr>
      </p:cxnSp>
      <p:pic>
        <p:nvPicPr>
          <p:cNvPr id="208" name="Google Shape;208;p27"/>
          <p:cNvPicPr preferRelativeResize="0"/>
          <p:nvPr/>
        </p:nvPicPr>
        <p:blipFill>
          <a:blip r:embed="rId3">
            <a:alphaModFix/>
          </a:blip>
          <a:stretch>
            <a:fillRect/>
          </a:stretch>
        </p:blipFill>
        <p:spPr>
          <a:xfrm>
            <a:off x="381000" y="735321"/>
            <a:ext cx="2479179" cy="2680050"/>
          </a:xfrm>
          <a:prstGeom prst="rect">
            <a:avLst/>
          </a:prstGeom>
          <a:noFill/>
          <a:ln>
            <a:noFill/>
          </a:ln>
        </p:spPr>
      </p:pic>
      <p:sp>
        <p:nvSpPr>
          <p:cNvPr id="209" name="Google Shape;209;p27"/>
          <p:cNvSpPr txBox="1"/>
          <p:nvPr/>
        </p:nvSpPr>
        <p:spPr>
          <a:xfrm>
            <a:off x="918675" y="396671"/>
            <a:ext cx="1308900" cy="560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Open Sans"/>
                <a:ea typeface="Open Sans"/>
                <a:cs typeface="Open Sans"/>
                <a:sym typeface="Open Sans"/>
              </a:rPr>
              <a:t>Facebook</a:t>
            </a:r>
            <a:endParaRPr b="1">
              <a:latin typeface="Open Sans"/>
              <a:ea typeface="Open Sans"/>
              <a:cs typeface="Open Sans"/>
              <a:sym typeface="Open Sans"/>
            </a:endParaRPr>
          </a:p>
        </p:txBody>
      </p:sp>
      <p:sp>
        <p:nvSpPr>
          <p:cNvPr id="210" name="Google Shape;210;p27"/>
          <p:cNvSpPr txBox="1"/>
          <p:nvPr/>
        </p:nvSpPr>
        <p:spPr>
          <a:xfrm>
            <a:off x="6222900" y="396671"/>
            <a:ext cx="1308900" cy="560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Open Sans"/>
                <a:ea typeface="Open Sans"/>
                <a:cs typeface="Open Sans"/>
                <a:sym typeface="Open Sans"/>
              </a:rPr>
              <a:t>Digg</a:t>
            </a:r>
            <a:endParaRPr b="1">
              <a:latin typeface="Open Sans"/>
              <a:ea typeface="Open Sans"/>
              <a:cs typeface="Open Sans"/>
              <a:sym typeface="Open Sans"/>
            </a:endParaRPr>
          </a:p>
        </p:txBody>
      </p:sp>
      <p:pic>
        <p:nvPicPr>
          <p:cNvPr id="211" name="Google Shape;211;p27"/>
          <p:cNvPicPr preferRelativeResize="0"/>
          <p:nvPr/>
        </p:nvPicPr>
        <p:blipFill>
          <a:blip r:embed="rId4">
            <a:alphaModFix/>
          </a:blip>
          <a:stretch>
            <a:fillRect/>
          </a:stretch>
        </p:blipFill>
        <p:spPr>
          <a:xfrm>
            <a:off x="5053654" y="956771"/>
            <a:ext cx="3082421" cy="237603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8"/>
          <p:cNvSpPr txBox="1"/>
          <p:nvPr>
            <p:ph type="title"/>
          </p:nvPr>
        </p:nvSpPr>
        <p:spPr>
          <a:xfrm>
            <a:off x="253350" y="-86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Embeddedness</a:t>
            </a:r>
            <a:endParaRPr/>
          </a:p>
        </p:txBody>
      </p:sp>
      <p:sp>
        <p:nvSpPr>
          <p:cNvPr id="217" name="Google Shape;217;p28"/>
          <p:cNvSpPr txBox="1"/>
          <p:nvPr/>
        </p:nvSpPr>
        <p:spPr>
          <a:xfrm>
            <a:off x="3901375" y="851150"/>
            <a:ext cx="5126700" cy="560100"/>
          </a:xfrm>
          <a:prstGeom prst="rect">
            <a:avLst/>
          </a:prstGeom>
          <a:noFill/>
          <a:ln>
            <a:noFill/>
          </a:ln>
        </p:spPr>
        <p:txBody>
          <a:bodyPr anchorCtr="0" anchor="t" bIns="91425" lIns="91425" spcFirstLastPara="1" rIns="91425" wrap="square" tIns="91425">
            <a:noAutofit/>
          </a:bodyPr>
          <a:lstStyle/>
          <a:p>
            <a:pPr indent="-304800" lvl="0" marL="457200" rtl="0" algn="just">
              <a:spcBef>
                <a:spcPts val="0"/>
              </a:spcBef>
              <a:spcAft>
                <a:spcPts val="0"/>
              </a:spcAft>
              <a:buSzPts val="1200"/>
              <a:buChar char="●"/>
            </a:pPr>
            <a:r>
              <a:rPr i="1" lang="en" sz="1200"/>
              <a:t>W</a:t>
            </a:r>
            <a:r>
              <a:rPr i="1" lang="en" sz="1200"/>
              <a:t>hat stands out about A, </a:t>
            </a:r>
            <a:r>
              <a:rPr lang="en" sz="1200">
                <a:solidFill>
                  <a:srgbClr val="222222"/>
                </a:solidFill>
                <a:highlight>
                  <a:srgbClr val="F8F9FA"/>
                </a:highlight>
              </a:rPr>
              <a:t>similar to the node shown at the side, inserted in the subset of the social network Digg analyzed at the side,</a:t>
            </a:r>
            <a:r>
              <a:rPr lang="en" sz="1200"/>
              <a:t> i</a:t>
            </a:r>
            <a:r>
              <a:rPr i="1" lang="en" sz="1200"/>
              <a:t>s the way in which all of his edges have </a:t>
            </a:r>
            <a:r>
              <a:rPr b="1" i="1" lang="en" sz="1200"/>
              <a:t>significant embeddedness.</a:t>
            </a:r>
            <a:r>
              <a:rPr i="1" lang="en" sz="1200"/>
              <a:t> </a:t>
            </a:r>
            <a:endParaRPr i="1" sz="1200"/>
          </a:p>
          <a:p>
            <a:pPr indent="-304800" lvl="0" marL="457200" rtl="0" algn="just">
              <a:spcBef>
                <a:spcPts val="0"/>
              </a:spcBef>
              <a:spcAft>
                <a:spcPts val="0"/>
              </a:spcAft>
              <a:buSzPts val="1200"/>
              <a:buFont typeface="Open Sans"/>
              <a:buChar char="●"/>
            </a:pPr>
            <a:r>
              <a:rPr i="1" lang="en" sz="1200"/>
              <a:t>A long line of </a:t>
            </a:r>
            <a:r>
              <a:rPr b="1" i="1" lang="en" sz="1200"/>
              <a:t>research in sociology </a:t>
            </a:r>
            <a:r>
              <a:rPr i="1" lang="en" sz="1200"/>
              <a:t>has argued that if two individuals are connected by an embedded edge, then this makes it easier for them to </a:t>
            </a:r>
            <a:r>
              <a:rPr b="1" i="1" lang="en" sz="1200"/>
              <a:t>trust</a:t>
            </a:r>
            <a:r>
              <a:rPr i="1" lang="en" sz="1200"/>
              <a:t> one another, and to have </a:t>
            </a:r>
            <a:r>
              <a:rPr b="1" i="1" lang="en" sz="1200"/>
              <a:t>confidence in the integrity of the transactions </a:t>
            </a:r>
            <a:r>
              <a:rPr i="1" lang="en" sz="1200"/>
              <a:t>(social, economic, or otherwise). </a:t>
            </a:r>
            <a:endParaRPr i="1" sz="1200"/>
          </a:p>
          <a:p>
            <a:pPr indent="-304800" lvl="0" marL="457200" rtl="0" algn="just">
              <a:spcBef>
                <a:spcPts val="0"/>
              </a:spcBef>
              <a:spcAft>
                <a:spcPts val="0"/>
              </a:spcAft>
              <a:buSzPts val="1200"/>
              <a:buFont typeface="Open Sans"/>
              <a:buChar char="●"/>
            </a:pPr>
            <a:r>
              <a:rPr i="1" lang="en" sz="1200"/>
              <a:t>No similar kind of deterring threat exists for </a:t>
            </a:r>
            <a:r>
              <a:rPr b="1" i="1" lang="en" sz="1200"/>
              <a:t>edges with zero embeddedness</a:t>
            </a:r>
            <a:r>
              <a:rPr i="1" lang="en" sz="1200"/>
              <a:t>, since there is no one who knows both people involved in the interaction. </a:t>
            </a:r>
            <a:endParaRPr i="1" sz="1200"/>
          </a:p>
          <a:p>
            <a:pPr indent="0" lvl="0" marL="0" rtl="0" algn="r">
              <a:spcBef>
                <a:spcPts val="0"/>
              </a:spcBef>
              <a:spcAft>
                <a:spcPts val="0"/>
              </a:spcAft>
              <a:buNone/>
            </a:pPr>
            <a:r>
              <a:rPr lang="en">
                <a:latin typeface="Open Sans"/>
                <a:ea typeface="Open Sans"/>
                <a:cs typeface="Open Sans"/>
                <a:sym typeface="Open Sans"/>
              </a:rPr>
              <a:t>Chapter 3, page 66</a:t>
            </a:r>
            <a:endParaRPr>
              <a:latin typeface="Open Sans"/>
              <a:ea typeface="Open Sans"/>
              <a:cs typeface="Open Sans"/>
              <a:sym typeface="Open Sans"/>
            </a:endParaRPr>
          </a:p>
          <a:p>
            <a:pPr indent="0" lvl="0" marL="0" rtl="0" algn="just">
              <a:spcBef>
                <a:spcPts val="0"/>
              </a:spcBef>
              <a:spcAft>
                <a:spcPts val="0"/>
              </a:spcAft>
              <a:buNone/>
            </a:pPr>
            <a:r>
              <a:t/>
            </a:r>
            <a:endParaRPr>
              <a:latin typeface="Open Sans"/>
              <a:ea typeface="Open Sans"/>
              <a:cs typeface="Open Sans"/>
              <a:sym typeface="Open Sans"/>
            </a:endParaRPr>
          </a:p>
          <a:p>
            <a:pPr indent="0" lvl="0" marL="0" rtl="0" algn="just">
              <a:spcBef>
                <a:spcPts val="0"/>
              </a:spcBef>
              <a:spcAft>
                <a:spcPts val="0"/>
              </a:spcAft>
              <a:buNone/>
            </a:pPr>
            <a:r>
              <a:rPr b="1" lang="en" u="sng">
                <a:latin typeface="Open Sans"/>
                <a:ea typeface="Open Sans"/>
                <a:cs typeface="Open Sans"/>
                <a:sym typeface="Open Sans"/>
              </a:rPr>
              <a:t>Interpretation in relation to this Project:</a:t>
            </a:r>
            <a:endParaRPr b="1" u="sng">
              <a:latin typeface="Open Sans"/>
              <a:ea typeface="Open Sans"/>
              <a:cs typeface="Open Sans"/>
              <a:sym typeface="Open Sans"/>
            </a:endParaRPr>
          </a:p>
          <a:p>
            <a:pPr indent="0" lvl="0" marL="0" rtl="0" algn="just">
              <a:spcBef>
                <a:spcPts val="0"/>
              </a:spcBef>
              <a:spcAft>
                <a:spcPts val="0"/>
              </a:spcAft>
              <a:buNone/>
            </a:pPr>
            <a:r>
              <a:rPr lang="en">
                <a:latin typeface="Open Sans"/>
                <a:ea typeface="Open Sans"/>
                <a:cs typeface="Open Sans"/>
                <a:sym typeface="Open Sans"/>
              </a:rPr>
              <a:t>Node A and others, that they represent some users, in this subset of the Digg, that have linking between them can be considered embeddedness, but there are some users, represented by nodes in the color gray, por exemplo, in this subset that have zero embeddedness, because they have not involved in the interaction with others users.</a:t>
            </a:r>
            <a:endParaRPr>
              <a:latin typeface="Open Sans"/>
              <a:ea typeface="Open Sans"/>
              <a:cs typeface="Open Sans"/>
              <a:sym typeface="Open Sans"/>
            </a:endParaRPr>
          </a:p>
        </p:txBody>
      </p:sp>
      <p:pic>
        <p:nvPicPr>
          <p:cNvPr id="218" name="Google Shape;218;p28"/>
          <p:cNvPicPr preferRelativeResize="0"/>
          <p:nvPr/>
        </p:nvPicPr>
        <p:blipFill>
          <a:blip r:embed="rId3">
            <a:alphaModFix/>
          </a:blip>
          <a:stretch>
            <a:fillRect/>
          </a:stretch>
        </p:blipFill>
        <p:spPr>
          <a:xfrm>
            <a:off x="440829" y="990409"/>
            <a:ext cx="3082421" cy="2376033"/>
          </a:xfrm>
          <a:prstGeom prst="rect">
            <a:avLst/>
          </a:prstGeom>
          <a:noFill/>
          <a:ln>
            <a:noFill/>
          </a:ln>
        </p:spPr>
      </p:pic>
      <p:sp>
        <p:nvSpPr>
          <p:cNvPr id="219" name="Google Shape;219;p28"/>
          <p:cNvSpPr txBox="1"/>
          <p:nvPr/>
        </p:nvSpPr>
        <p:spPr>
          <a:xfrm>
            <a:off x="2076650" y="2848150"/>
            <a:ext cx="5586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Open Sans"/>
                <a:ea typeface="Open Sans"/>
                <a:cs typeface="Open Sans"/>
                <a:sym typeface="Open Sans"/>
              </a:rPr>
              <a:t>A</a:t>
            </a:r>
            <a:endParaRPr>
              <a:solidFill>
                <a:srgbClr val="FF0000"/>
              </a:solidFill>
            </a:endParaRPr>
          </a:p>
        </p:txBody>
      </p:sp>
      <p:sp>
        <p:nvSpPr>
          <p:cNvPr id="220" name="Google Shape;220;p28"/>
          <p:cNvSpPr txBox="1"/>
          <p:nvPr/>
        </p:nvSpPr>
        <p:spPr>
          <a:xfrm>
            <a:off x="486050" y="3366450"/>
            <a:ext cx="30372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sz="1200">
                <a:solidFill>
                  <a:srgbClr val="222222"/>
                </a:solidFill>
                <a:highlight>
                  <a:srgbClr val="F8F9FA"/>
                </a:highlight>
              </a:rPr>
              <a:t>It's the same subset of the previous Digg.</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Homophily of the Digg</a:t>
            </a:r>
            <a:endParaRPr/>
          </a:p>
        </p:txBody>
      </p:sp>
      <p:sp>
        <p:nvSpPr>
          <p:cNvPr id="226" name="Google Shape;226;p29"/>
          <p:cNvSpPr txBox="1"/>
          <p:nvPr>
            <p:ph idx="1" type="body"/>
          </p:nvPr>
        </p:nvSpPr>
        <p:spPr>
          <a:xfrm>
            <a:off x="5068475" y="1116275"/>
            <a:ext cx="3893100" cy="33027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b="1" lang="en" sz="1400">
                <a:latin typeface="Arial"/>
                <a:ea typeface="Arial"/>
                <a:cs typeface="Arial"/>
                <a:sym typeface="Arial"/>
              </a:rPr>
              <a:t>Homophily</a:t>
            </a:r>
            <a:r>
              <a:rPr lang="en" sz="1400">
                <a:latin typeface="Arial"/>
                <a:ea typeface="Arial"/>
                <a:cs typeface="Arial"/>
                <a:sym typeface="Arial"/>
              </a:rPr>
              <a:t> can produce a division of a social network into </a:t>
            </a:r>
            <a:r>
              <a:rPr b="1" lang="en" sz="1400">
                <a:latin typeface="Arial"/>
                <a:ea typeface="Arial"/>
                <a:cs typeface="Arial"/>
                <a:sym typeface="Arial"/>
              </a:rPr>
              <a:t>densely-connected</a:t>
            </a:r>
            <a:r>
              <a:rPr lang="en" sz="1400">
                <a:latin typeface="Arial"/>
                <a:ea typeface="Arial"/>
                <a:cs typeface="Arial"/>
                <a:sym typeface="Arial"/>
              </a:rPr>
              <a:t>, homogeneous parts that are weakly connected to each other.</a:t>
            </a:r>
            <a:endParaRPr sz="1400">
              <a:latin typeface="Arial"/>
              <a:ea typeface="Arial"/>
              <a:cs typeface="Arial"/>
              <a:sym typeface="Arial"/>
            </a:endParaRPr>
          </a:p>
          <a:p>
            <a:pPr indent="0" lvl="0" marL="457200" rtl="0" algn="just">
              <a:spcBef>
                <a:spcPts val="1600"/>
              </a:spcBef>
              <a:spcAft>
                <a:spcPts val="0"/>
              </a:spcAft>
              <a:buNone/>
            </a:pPr>
            <a:r>
              <a:rPr b="1" lang="en" sz="1400" u="sng">
                <a:latin typeface="Arial"/>
                <a:ea typeface="Arial"/>
                <a:cs typeface="Arial"/>
                <a:sym typeface="Arial"/>
              </a:rPr>
              <a:t>Interpretation in relation to this Project.</a:t>
            </a:r>
            <a:endParaRPr b="1" sz="1400" u="sng">
              <a:latin typeface="Arial"/>
              <a:ea typeface="Arial"/>
              <a:cs typeface="Arial"/>
              <a:sym typeface="Arial"/>
            </a:endParaRPr>
          </a:p>
          <a:p>
            <a:pPr indent="-304800" lvl="0" marL="457200" marR="38100" rtl="0" algn="just">
              <a:lnSpc>
                <a:spcPct val="128571"/>
              </a:lnSpc>
              <a:spcBef>
                <a:spcPts val="1600"/>
              </a:spcBef>
              <a:spcAft>
                <a:spcPts val="0"/>
              </a:spcAft>
              <a:buSzPts val="1200"/>
              <a:buChar char="●"/>
            </a:pPr>
            <a:r>
              <a:rPr lang="en" sz="1200">
                <a:solidFill>
                  <a:srgbClr val="222222"/>
                </a:solidFill>
                <a:highlight>
                  <a:srgbClr val="F8F9FA"/>
                </a:highlight>
                <a:latin typeface="Arial"/>
                <a:ea typeface="Arial"/>
                <a:cs typeface="Arial"/>
                <a:sym typeface="Arial"/>
              </a:rPr>
              <a:t>Digg is a social network that highlights news according to users' votes. In the context in the applicable data is just messages sent to other users that may be related to a news story. Recalling that a news item is not included in this dataset, but perhaps it is the point of interest and that arouses a similarity among these users.</a:t>
            </a:r>
            <a:endParaRPr sz="1200">
              <a:solidFill>
                <a:srgbClr val="222222"/>
              </a:solidFill>
              <a:highlight>
                <a:srgbClr val="F8F9FA"/>
              </a:highlight>
              <a:latin typeface="Arial"/>
              <a:ea typeface="Arial"/>
              <a:cs typeface="Arial"/>
              <a:sym typeface="Arial"/>
            </a:endParaRPr>
          </a:p>
          <a:p>
            <a:pPr indent="0" lvl="0" marL="457200" rtl="0" algn="just">
              <a:spcBef>
                <a:spcPts val="0"/>
              </a:spcBef>
              <a:spcAft>
                <a:spcPts val="0"/>
              </a:spcAft>
              <a:buNone/>
            </a:pPr>
            <a:r>
              <a:t/>
            </a:r>
            <a:endParaRPr sz="1200"/>
          </a:p>
          <a:p>
            <a:pPr indent="0" lvl="0" marL="0" rtl="0" algn="just">
              <a:spcBef>
                <a:spcPts val="1600"/>
              </a:spcBef>
              <a:spcAft>
                <a:spcPts val="1600"/>
              </a:spcAft>
              <a:buNone/>
            </a:pPr>
            <a:r>
              <a:t/>
            </a:r>
            <a:endParaRPr sz="1200"/>
          </a:p>
        </p:txBody>
      </p:sp>
      <p:pic>
        <p:nvPicPr>
          <p:cNvPr id="227" name="Google Shape;227;p29"/>
          <p:cNvPicPr preferRelativeResize="0"/>
          <p:nvPr/>
        </p:nvPicPr>
        <p:blipFill>
          <a:blip r:embed="rId3">
            <a:alphaModFix/>
          </a:blip>
          <a:stretch>
            <a:fillRect/>
          </a:stretch>
        </p:blipFill>
        <p:spPr>
          <a:xfrm>
            <a:off x="723900" y="1223175"/>
            <a:ext cx="3686275" cy="3686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Balance Theorem</a:t>
            </a:r>
            <a:endParaRPr/>
          </a:p>
        </p:txBody>
      </p:sp>
      <p:sp>
        <p:nvSpPr>
          <p:cNvPr id="233" name="Google Shape;233;p30"/>
          <p:cNvSpPr txBox="1"/>
          <p:nvPr>
            <p:ph idx="1" type="body"/>
          </p:nvPr>
        </p:nvSpPr>
        <p:spPr>
          <a:xfrm>
            <a:off x="387900" y="1391400"/>
            <a:ext cx="3893100" cy="2709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400"/>
              <a:t> General balancing conditions :</a:t>
            </a:r>
            <a:endParaRPr b="1" sz="1400"/>
          </a:p>
          <a:p>
            <a:pPr indent="0" lvl="0" marL="0" rtl="0" algn="just">
              <a:spcBef>
                <a:spcPts val="1600"/>
              </a:spcBef>
              <a:spcAft>
                <a:spcPts val="0"/>
              </a:spcAft>
              <a:buNone/>
            </a:pPr>
            <a:r>
              <a:rPr lang="en" sz="1400"/>
              <a:t>(i) </a:t>
            </a:r>
            <a:r>
              <a:rPr i="1" lang="en" sz="1400"/>
              <a:t>Every two nodes in X are friends.</a:t>
            </a:r>
            <a:endParaRPr i="1" sz="1400"/>
          </a:p>
          <a:p>
            <a:pPr indent="0" lvl="0" marL="0" rtl="0" algn="just">
              <a:spcBef>
                <a:spcPts val="1600"/>
              </a:spcBef>
              <a:spcAft>
                <a:spcPts val="0"/>
              </a:spcAft>
              <a:buNone/>
            </a:pPr>
            <a:r>
              <a:rPr i="1" lang="en" sz="1400"/>
              <a:t> (ii) Every two nodes in Y are friends.</a:t>
            </a:r>
            <a:endParaRPr i="1" sz="1400"/>
          </a:p>
          <a:p>
            <a:pPr indent="0" lvl="0" marL="0" rtl="0" algn="just">
              <a:spcBef>
                <a:spcPts val="1600"/>
              </a:spcBef>
              <a:spcAft>
                <a:spcPts val="0"/>
              </a:spcAft>
              <a:buNone/>
            </a:pPr>
            <a:r>
              <a:rPr i="1" lang="en" sz="1400"/>
              <a:t>(iii) Every node in X is an enemy of every node in Y</a:t>
            </a:r>
            <a:endParaRPr i="1" sz="1400"/>
          </a:p>
          <a:p>
            <a:pPr indent="0" lvl="0" marL="0" rtl="0" algn="r">
              <a:spcBef>
                <a:spcPts val="1600"/>
              </a:spcBef>
              <a:spcAft>
                <a:spcPts val="0"/>
              </a:spcAft>
              <a:buNone/>
            </a:pPr>
            <a:r>
              <a:rPr lang="en" sz="1400"/>
              <a:t>Chapter 5, pg 124</a:t>
            </a:r>
            <a:endParaRPr sz="1400"/>
          </a:p>
          <a:p>
            <a:pPr indent="0" lvl="0" marL="0" rtl="0" algn="just">
              <a:spcBef>
                <a:spcPts val="1600"/>
              </a:spcBef>
              <a:spcAft>
                <a:spcPts val="1600"/>
              </a:spcAft>
              <a:buNone/>
            </a:pPr>
            <a:r>
              <a:t/>
            </a:r>
            <a:endParaRPr/>
          </a:p>
        </p:txBody>
      </p:sp>
      <p:sp>
        <p:nvSpPr>
          <p:cNvPr id="234" name="Google Shape;234;p30"/>
          <p:cNvSpPr txBox="1"/>
          <p:nvPr/>
        </p:nvSpPr>
        <p:spPr>
          <a:xfrm>
            <a:off x="4572000" y="1391400"/>
            <a:ext cx="4109700" cy="1258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Open Sans"/>
                <a:ea typeface="Open Sans"/>
                <a:cs typeface="Open Sans"/>
                <a:sym typeface="Open Sans"/>
              </a:rPr>
              <a:t>Weakly Balanced Networks:</a:t>
            </a:r>
            <a:endParaRPr b="1">
              <a:latin typeface="Open Sans"/>
              <a:ea typeface="Open Sans"/>
              <a:cs typeface="Open Sans"/>
              <a:sym typeface="Open Sans"/>
            </a:endParaRPr>
          </a:p>
          <a:p>
            <a:pPr indent="0" lvl="0" marL="0" rtl="0" algn="just">
              <a:spcBef>
                <a:spcPts val="0"/>
              </a:spcBef>
              <a:spcAft>
                <a:spcPts val="0"/>
              </a:spcAft>
              <a:buNone/>
            </a:pPr>
            <a:r>
              <a:t/>
            </a:r>
            <a:endParaRPr i="1">
              <a:latin typeface="Open Sans"/>
              <a:ea typeface="Open Sans"/>
              <a:cs typeface="Open Sans"/>
              <a:sym typeface="Open Sans"/>
            </a:endParaRPr>
          </a:p>
          <a:p>
            <a:pPr indent="0" lvl="0" marL="0" rtl="0" algn="just">
              <a:spcBef>
                <a:spcPts val="0"/>
              </a:spcBef>
              <a:spcAft>
                <a:spcPts val="0"/>
              </a:spcAft>
              <a:buNone/>
            </a:pPr>
            <a:r>
              <a:rPr i="1" lang="en">
                <a:latin typeface="Open Sans"/>
                <a:ea typeface="Open Sans"/>
                <a:cs typeface="Open Sans"/>
                <a:sym typeface="Open Sans"/>
              </a:rPr>
              <a:t>There is no set of three nodes such that the edges among them consist of exactly two positive edges and one negative edge.</a:t>
            </a:r>
            <a:endParaRPr i="1">
              <a:latin typeface="Open Sans"/>
              <a:ea typeface="Open Sans"/>
              <a:cs typeface="Open Sans"/>
              <a:sym typeface="Open Sans"/>
            </a:endParaRPr>
          </a:p>
          <a:p>
            <a:pPr indent="0" lvl="0" marL="0" rtl="0" algn="r">
              <a:spcBef>
                <a:spcPts val="0"/>
              </a:spcBef>
              <a:spcAft>
                <a:spcPts val="0"/>
              </a:spcAft>
              <a:buNone/>
            </a:pPr>
            <a:r>
              <a:rPr lang="en">
                <a:latin typeface="Open Sans"/>
                <a:ea typeface="Open Sans"/>
                <a:cs typeface="Open Sans"/>
                <a:sym typeface="Open Sans"/>
              </a:rPr>
              <a:t>Chapter 5, pg 130.</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1"/>
          <p:cNvSpPr txBox="1"/>
          <p:nvPr>
            <p:ph type="title"/>
          </p:nvPr>
        </p:nvSpPr>
        <p:spPr>
          <a:xfrm>
            <a:off x="311700" y="-883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Structural Balance in Arbitrary (Non-Complete) Networks</a:t>
            </a:r>
            <a:endParaRPr/>
          </a:p>
        </p:txBody>
      </p:sp>
      <p:sp>
        <p:nvSpPr>
          <p:cNvPr id="240" name="Google Shape;240;p31"/>
          <p:cNvSpPr txBox="1"/>
          <p:nvPr>
            <p:ph idx="1" type="body"/>
          </p:nvPr>
        </p:nvSpPr>
        <p:spPr>
          <a:xfrm>
            <a:off x="311700" y="1273625"/>
            <a:ext cx="3893100" cy="2097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400"/>
              <a:t>Balance for General Network:</a:t>
            </a:r>
            <a:endParaRPr b="1" sz="1400"/>
          </a:p>
          <a:p>
            <a:pPr indent="0" lvl="0" marL="0" rtl="0" algn="just">
              <a:spcBef>
                <a:spcPts val="1600"/>
              </a:spcBef>
              <a:spcAft>
                <a:spcPts val="0"/>
              </a:spcAft>
              <a:buNone/>
            </a:pPr>
            <a:r>
              <a:rPr i="1" lang="en" sz="1400"/>
              <a:t>A signed graph is balanced if and only if it contains no cycle with an odd number of negative edges.</a:t>
            </a:r>
            <a:endParaRPr i="1" sz="1400"/>
          </a:p>
          <a:p>
            <a:pPr indent="0" lvl="0" marL="0" rtl="0" algn="r">
              <a:spcBef>
                <a:spcPts val="1600"/>
              </a:spcBef>
              <a:spcAft>
                <a:spcPts val="0"/>
              </a:spcAft>
              <a:buNone/>
            </a:pPr>
            <a:r>
              <a:rPr i="1" lang="en" sz="1400"/>
              <a:t>C</a:t>
            </a:r>
            <a:r>
              <a:rPr lang="en" sz="1400"/>
              <a:t>hapter 5, pg 137</a:t>
            </a:r>
            <a:endParaRPr sz="1400"/>
          </a:p>
          <a:p>
            <a:pPr indent="0" lvl="0" marL="0" rtl="0" algn="r">
              <a:spcBef>
                <a:spcPts val="1600"/>
              </a:spcBef>
              <a:spcAft>
                <a:spcPts val="0"/>
              </a:spcAft>
              <a:buNone/>
            </a:pPr>
            <a:r>
              <a:t/>
            </a:r>
            <a:endParaRPr sz="1400"/>
          </a:p>
          <a:p>
            <a:pPr indent="0" lvl="0" marL="0" rtl="0" algn="just">
              <a:spcBef>
                <a:spcPts val="1600"/>
              </a:spcBef>
              <a:spcAft>
                <a:spcPts val="1600"/>
              </a:spcAft>
              <a:buNone/>
            </a:pPr>
            <a:r>
              <a:rPr b="1" lang="en" sz="1400"/>
              <a:t>H</a:t>
            </a:r>
            <a:r>
              <a:rPr b="1" lang="en" sz="1400"/>
              <a:t>ow to identify this odd number of negative edges?</a:t>
            </a:r>
            <a:r>
              <a:rPr b="1" lang="en" sz="1400">
                <a:solidFill>
                  <a:srgbClr val="FF0000"/>
                </a:solidFill>
              </a:rPr>
              <a:t> Identifying Supernodes.</a:t>
            </a:r>
            <a:endParaRPr b="1">
              <a:solidFill>
                <a:srgbClr val="FF0000"/>
              </a:solidFill>
            </a:endParaRPr>
          </a:p>
        </p:txBody>
      </p:sp>
      <p:sp>
        <p:nvSpPr>
          <p:cNvPr id="241" name="Google Shape;241;p31"/>
          <p:cNvSpPr txBox="1"/>
          <p:nvPr/>
        </p:nvSpPr>
        <p:spPr>
          <a:xfrm>
            <a:off x="4939200" y="571550"/>
            <a:ext cx="38931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Identifying supernodes (two steps): </a:t>
            </a:r>
            <a:endParaRPr b="1">
              <a:latin typeface="Open Sans"/>
              <a:ea typeface="Open Sans"/>
              <a:cs typeface="Open Sans"/>
              <a:sym typeface="Open Sans"/>
            </a:endParaRPr>
          </a:p>
          <a:p>
            <a:pPr indent="-317500" lvl="0" marL="457200" rtl="0" algn="just">
              <a:spcBef>
                <a:spcPts val="0"/>
              </a:spcBef>
              <a:spcAft>
                <a:spcPts val="0"/>
              </a:spcAft>
              <a:buSzPts val="1400"/>
              <a:buFont typeface="Open Sans"/>
              <a:buAutoNum type="arabicParenR"/>
            </a:pPr>
            <a:r>
              <a:rPr lang="en">
                <a:latin typeface="Open Sans"/>
                <a:ea typeface="Open Sans"/>
                <a:cs typeface="Open Sans"/>
                <a:sym typeface="Open Sans"/>
              </a:rPr>
              <a:t>To convert the graph to a reduced one in which there are only negative edges: each supernode is connected internally via positive edges, and the only edges going between two different supernodes are negative. (If there were a positive edge linking two different supernodes, we should have combined them together into a single supernode.)</a:t>
            </a:r>
            <a:endParaRPr>
              <a:latin typeface="Open Sans"/>
              <a:ea typeface="Open Sans"/>
              <a:cs typeface="Open Sans"/>
              <a:sym typeface="Open Sans"/>
            </a:endParaRPr>
          </a:p>
          <a:p>
            <a:pPr indent="0" lvl="0" marL="0" rtl="0" algn="just">
              <a:spcBef>
                <a:spcPts val="0"/>
              </a:spcBef>
              <a:spcAft>
                <a:spcPts val="0"/>
              </a:spcAft>
              <a:buNone/>
            </a:pPr>
            <a:r>
              <a:t/>
            </a:r>
            <a:endParaRPr>
              <a:latin typeface="Open Sans"/>
              <a:ea typeface="Open Sans"/>
              <a:cs typeface="Open Sans"/>
              <a:sym typeface="Open Sans"/>
            </a:endParaRPr>
          </a:p>
          <a:p>
            <a:pPr indent="-317500" lvl="0" marL="457200" rtl="0" algn="just">
              <a:spcBef>
                <a:spcPts val="0"/>
              </a:spcBef>
              <a:spcAft>
                <a:spcPts val="0"/>
              </a:spcAft>
              <a:buSzPts val="1400"/>
              <a:buFont typeface="Open Sans"/>
              <a:buAutoNum type="arabicParenR"/>
            </a:pPr>
            <a:r>
              <a:rPr lang="en">
                <a:latin typeface="Open Sans"/>
                <a:ea typeface="Open Sans"/>
                <a:cs typeface="Open Sans"/>
                <a:sym typeface="Open Sans"/>
              </a:rPr>
              <a:t>To solve the problem on this reduced graph: the application procedure </a:t>
            </a:r>
            <a:r>
              <a:rPr b="1" lang="en">
                <a:latin typeface="Open Sans"/>
                <a:ea typeface="Open Sans"/>
                <a:cs typeface="Open Sans"/>
                <a:sym typeface="Open Sans"/>
              </a:rPr>
              <a:t>Breadth-First Search of the Reduced Graph (</a:t>
            </a:r>
            <a:r>
              <a:rPr lang="en">
                <a:latin typeface="Open Sans"/>
                <a:ea typeface="Open Sans"/>
                <a:cs typeface="Open Sans"/>
                <a:sym typeface="Open Sans"/>
              </a:rPr>
              <a:t>only negative edges go between supernodes (since a positive edge between two supernodes would have merged them together into a single one). As a result, our reduced graph)</a:t>
            </a:r>
            <a:endParaRPr>
              <a:latin typeface="Open Sans"/>
              <a:ea typeface="Open Sans"/>
              <a:cs typeface="Open Sans"/>
              <a:sym typeface="Open Sans"/>
            </a:endParaRPr>
          </a:p>
          <a:p>
            <a:pPr indent="0" lvl="0" marL="457200" rtl="0" algn="just">
              <a:spcBef>
                <a:spcPts val="0"/>
              </a:spcBef>
              <a:spcAft>
                <a:spcPts val="0"/>
              </a:spcAft>
              <a:buNone/>
            </a:pPr>
            <a:r>
              <a:t/>
            </a:r>
            <a:endParaRPr b="1">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the data of the Digg</a:t>
            </a:r>
            <a:endParaRPr/>
          </a:p>
        </p:txBody>
      </p:sp>
      <p:sp>
        <p:nvSpPr>
          <p:cNvPr id="74" name="Google Shape;74;p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node in the network is a user of the website, and each directed edge denotes that a user replied to another user.</a:t>
            </a:r>
            <a:endParaRPr/>
          </a:p>
          <a:p>
            <a:pPr indent="0" lvl="0" marL="0" rtl="0" algn="l">
              <a:spcBef>
                <a:spcPts val="1600"/>
              </a:spcBef>
              <a:spcAft>
                <a:spcPts val="0"/>
              </a:spcAft>
              <a:buNone/>
            </a:pPr>
            <a:r>
              <a:rPr lang="en"/>
              <a:t>Digg delivers the most interesting and talked about stories on the Internet right now.</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311700" y="-1645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Approximately Balanced Networks</a:t>
            </a:r>
            <a:endParaRPr/>
          </a:p>
        </p:txBody>
      </p:sp>
      <p:sp>
        <p:nvSpPr>
          <p:cNvPr id="247" name="Google Shape;247;p32"/>
          <p:cNvSpPr txBox="1"/>
          <p:nvPr>
            <p:ph idx="1" type="body"/>
          </p:nvPr>
        </p:nvSpPr>
        <p:spPr>
          <a:xfrm>
            <a:off x="393425" y="1111600"/>
            <a:ext cx="7958700" cy="2097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400"/>
              <a:t>Original Balance Theorem + theorem  relaxed:</a:t>
            </a:r>
            <a:endParaRPr b="1" sz="1400"/>
          </a:p>
          <a:p>
            <a:pPr indent="0" lvl="0" marL="0" rtl="0" algn="just">
              <a:spcBef>
                <a:spcPts val="1600"/>
              </a:spcBef>
              <a:spcAft>
                <a:spcPts val="0"/>
              </a:spcAft>
              <a:buNone/>
            </a:pPr>
            <a:r>
              <a:rPr i="1" lang="en" sz="1200"/>
              <a:t>Let ε be any number such that 0 ≤ ε &lt; 1 8 , and define δ = √3 ε. If at least 1 − ε of all triangles in a labeled complete graph are balanced, then either:</a:t>
            </a:r>
            <a:endParaRPr i="1" sz="1200"/>
          </a:p>
          <a:p>
            <a:pPr indent="0" lvl="0" marL="0" rtl="0" algn="just">
              <a:spcBef>
                <a:spcPts val="1600"/>
              </a:spcBef>
              <a:spcAft>
                <a:spcPts val="0"/>
              </a:spcAft>
              <a:buNone/>
            </a:pPr>
            <a:r>
              <a:rPr i="1" lang="en" sz="1200"/>
              <a:t>(a) there is a set consisting of at least 1 − δ of the nodes in which at least 1 − δ of all pairs are friends, or else</a:t>
            </a:r>
            <a:endParaRPr i="1" sz="1200"/>
          </a:p>
          <a:p>
            <a:pPr indent="0" lvl="0" marL="0" rtl="0" algn="just">
              <a:spcBef>
                <a:spcPts val="1600"/>
              </a:spcBef>
              <a:spcAft>
                <a:spcPts val="0"/>
              </a:spcAft>
              <a:buNone/>
            </a:pPr>
            <a:r>
              <a:rPr i="1" lang="en" sz="1200"/>
              <a:t>(b) the nodes can be divided into two groups, X and Y , such that (i) at least 1 − δ of the pairs in X like each other, (ii) at least 1 − δ of the pairs in Y like each other, and (iii) at least 1−δ of the pairs with one end in X and the other end in Y are enemies.</a:t>
            </a:r>
            <a:endParaRPr i="1" sz="1200"/>
          </a:p>
          <a:p>
            <a:pPr indent="0" lvl="0" marL="0" rtl="0" algn="r">
              <a:spcBef>
                <a:spcPts val="1600"/>
              </a:spcBef>
              <a:spcAft>
                <a:spcPts val="0"/>
              </a:spcAft>
              <a:buNone/>
            </a:pPr>
            <a:r>
              <a:rPr i="1" lang="en" sz="1400"/>
              <a:t>C</a:t>
            </a:r>
            <a:r>
              <a:rPr lang="en" sz="1400"/>
              <a:t>hapter 5, pg 144</a:t>
            </a:r>
            <a:endParaRPr sz="1400"/>
          </a:p>
          <a:p>
            <a:pPr indent="0" lvl="0" marL="0" rtl="0" algn="just">
              <a:spcBef>
                <a:spcPts val="1600"/>
              </a:spcBef>
              <a:spcAft>
                <a:spcPts val="1600"/>
              </a:spcAft>
              <a:buNone/>
            </a:pPr>
            <a:r>
              <a:t/>
            </a:r>
            <a:endParaRPr b="1">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311700" y="-1645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Weak</a:t>
            </a:r>
            <a:r>
              <a:rPr lang="en" sz="2400"/>
              <a:t>ly Balanced Networks</a:t>
            </a:r>
            <a:endParaRPr sz="2400"/>
          </a:p>
          <a:p>
            <a:pPr indent="0" lvl="0" marL="0" rtl="0" algn="just">
              <a:spcBef>
                <a:spcPts val="0"/>
              </a:spcBef>
              <a:spcAft>
                <a:spcPts val="0"/>
              </a:spcAft>
              <a:buNone/>
            </a:pPr>
            <a:r>
              <a:t/>
            </a:r>
            <a:endParaRPr sz="2400"/>
          </a:p>
        </p:txBody>
      </p:sp>
      <p:sp>
        <p:nvSpPr>
          <p:cNvPr id="253" name="Google Shape;253;p33"/>
          <p:cNvSpPr txBox="1"/>
          <p:nvPr>
            <p:ph idx="1" type="body"/>
          </p:nvPr>
        </p:nvSpPr>
        <p:spPr>
          <a:xfrm>
            <a:off x="0" y="473850"/>
            <a:ext cx="4376100" cy="20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222222"/>
                </a:solidFill>
                <a:highlight>
                  <a:srgbClr val="F8F9FA"/>
                </a:highlight>
                <a:latin typeface="Arial"/>
                <a:ea typeface="Arial"/>
                <a:cs typeface="Arial"/>
                <a:sym typeface="Arial"/>
              </a:rPr>
              <a:t>Interpretation in relation to this Project:</a:t>
            </a:r>
            <a:endParaRPr b="1" sz="1200">
              <a:solidFill>
                <a:srgbClr val="222222"/>
              </a:solidFill>
              <a:highlight>
                <a:srgbClr val="F8F9FA"/>
              </a:highlight>
              <a:latin typeface="Arial"/>
              <a:ea typeface="Arial"/>
              <a:cs typeface="Arial"/>
              <a:sym typeface="Arial"/>
            </a:endParaRPr>
          </a:p>
          <a:p>
            <a:pPr indent="0" lvl="0" marL="0" rtl="0" algn="just">
              <a:spcBef>
                <a:spcPts val="1600"/>
              </a:spcBef>
              <a:spcAft>
                <a:spcPts val="0"/>
              </a:spcAft>
              <a:buNone/>
            </a:pPr>
            <a:r>
              <a:rPr lang="en" sz="1200">
                <a:solidFill>
                  <a:srgbClr val="222222"/>
                </a:solidFill>
                <a:highlight>
                  <a:srgbClr val="F8F9FA"/>
                </a:highlight>
                <a:latin typeface="Arial"/>
                <a:ea typeface="Arial"/>
                <a:cs typeface="Arial"/>
                <a:sym typeface="Arial"/>
              </a:rPr>
              <a:t>Therefore, Digg can be considered structurally, in the context of this dataset </a:t>
            </a:r>
            <a:r>
              <a:rPr lang="en" sz="1200">
                <a:solidFill>
                  <a:srgbClr val="222222"/>
                </a:solidFill>
                <a:highlight>
                  <a:srgbClr val="F8F9FA"/>
                </a:highlight>
                <a:latin typeface="Arial"/>
                <a:ea typeface="Arial"/>
                <a:cs typeface="Arial"/>
                <a:sym typeface="Arial"/>
              </a:rPr>
              <a:t>analysed</a:t>
            </a:r>
            <a:r>
              <a:rPr lang="en" sz="1200">
                <a:solidFill>
                  <a:srgbClr val="222222"/>
                </a:solidFill>
                <a:highlight>
                  <a:srgbClr val="F8F9FA"/>
                </a:highlight>
                <a:latin typeface="Arial"/>
                <a:ea typeface="Arial"/>
                <a:cs typeface="Arial"/>
                <a:sym typeface="Arial"/>
              </a:rPr>
              <a:t> which refers to the exchange of messages between network users, a </a:t>
            </a:r>
            <a:r>
              <a:rPr b="1" lang="en" sz="1200">
                <a:solidFill>
                  <a:srgbClr val="222222"/>
                </a:solidFill>
                <a:highlight>
                  <a:srgbClr val="F8F9FA"/>
                </a:highlight>
                <a:latin typeface="Arial"/>
                <a:ea typeface="Arial"/>
                <a:cs typeface="Arial"/>
                <a:sym typeface="Arial"/>
              </a:rPr>
              <a:t>weakly balanced network or approximately balanced</a:t>
            </a:r>
            <a:r>
              <a:rPr lang="en" sz="1200">
                <a:solidFill>
                  <a:srgbClr val="222222"/>
                </a:solidFill>
                <a:highlight>
                  <a:srgbClr val="F8F9FA"/>
                </a:highlight>
                <a:latin typeface="Arial"/>
                <a:ea typeface="Arial"/>
                <a:cs typeface="Arial"/>
                <a:sym typeface="Arial"/>
              </a:rPr>
              <a:t>.</a:t>
            </a:r>
            <a:endParaRPr sz="1200">
              <a:solidFill>
                <a:srgbClr val="222222"/>
              </a:solidFill>
              <a:highlight>
                <a:srgbClr val="F8F9FA"/>
              </a:highlight>
              <a:latin typeface="Arial"/>
              <a:ea typeface="Arial"/>
              <a:cs typeface="Arial"/>
              <a:sym typeface="Arial"/>
            </a:endParaRPr>
          </a:p>
          <a:p>
            <a:pPr indent="0" lvl="0" marL="0" marR="38100" rtl="0" algn="just">
              <a:lnSpc>
                <a:spcPct val="128571"/>
              </a:lnSpc>
              <a:spcBef>
                <a:spcPts val="1600"/>
              </a:spcBef>
              <a:spcAft>
                <a:spcPts val="0"/>
              </a:spcAft>
              <a:buNone/>
            </a:pPr>
            <a:r>
              <a:rPr lang="en" sz="1200">
                <a:solidFill>
                  <a:srgbClr val="222222"/>
                </a:solidFill>
                <a:highlight>
                  <a:srgbClr val="F8F9FA"/>
                </a:highlight>
                <a:latin typeface="Arial"/>
                <a:ea typeface="Arial"/>
                <a:cs typeface="Arial"/>
                <a:sym typeface="Arial"/>
              </a:rPr>
              <a:t>According to the previous definition on </a:t>
            </a:r>
            <a:r>
              <a:rPr b="1" lang="en" sz="1200">
                <a:solidFill>
                  <a:srgbClr val="222222"/>
                </a:solidFill>
                <a:highlight>
                  <a:srgbClr val="F8F9FA"/>
                </a:highlight>
                <a:latin typeface="Arial"/>
                <a:ea typeface="Arial"/>
                <a:cs typeface="Arial"/>
                <a:sym typeface="Arial"/>
              </a:rPr>
              <a:t>weakly balanced networks</a:t>
            </a:r>
            <a:r>
              <a:rPr lang="en" sz="1200">
                <a:solidFill>
                  <a:srgbClr val="222222"/>
                </a:solidFill>
                <a:highlight>
                  <a:srgbClr val="F8F9FA"/>
                </a:highlight>
                <a:latin typeface="Arial"/>
                <a:ea typeface="Arial"/>
                <a:cs typeface="Arial"/>
                <a:sym typeface="Arial"/>
              </a:rPr>
              <a:t>, there is no set of three nodes, so that the edges between them consist of exactly two positive edges and a negative edge, in more than 90% of their nodes, since the visibility of the graph above after applying the filter (clustering coefficient) only to nodes with significant values, it is </a:t>
            </a:r>
            <a:r>
              <a:rPr b="1" lang="en" sz="1200">
                <a:solidFill>
                  <a:srgbClr val="222222"/>
                </a:solidFill>
                <a:highlight>
                  <a:srgbClr val="F8F9FA"/>
                </a:highlight>
                <a:latin typeface="Arial"/>
                <a:ea typeface="Arial"/>
                <a:cs typeface="Arial"/>
                <a:sym typeface="Arial"/>
              </a:rPr>
              <a:t>6.22% of nodes.</a:t>
            </a:r>
            <a:endParaRPr b="1" sz="1200">
              <a:solidFill>
                <a:srgbClr val="222222"/>
              </a:solidFill>
              <a:highlight>
                <a:srgbClr val="F8F9FA"/>
              </a:highlight>
              <a:latin typeface="Arial"/>
              <a:ea typeface="Arial"/>
              <a:cs typeface="Arial"/>
              <a:sym typeface="Arial"/>
            </a:endParaRPr>
          </a:p>
          <a:p>
            <a:pPr indent="0" lvl="0" marL="0" marR="38100" rtl="0" algn="just">
              <a:lnSpc>
                <a:spcPct val="128571"/>
              </a:lnSpc>
              <a:spcBef>
                <a:spcPts val="0"/>
              </a:spcBef>
              <a:spcAft>
                <a:spcPts val="0"/>
              </a:spcAft>
              <a:buNone/>
            </a:pPr>
            <a:r>
              <a:t/>
            </a:r>
            <a:endParaRPr b="1" sz="1200">
              <a:solidFill>
                <a:srgbClr val="222222"/>
              </a:solidFill>
              <a:highlight>
                <a:srgbClr val="F8F9FA"/>
              </a:highlight>
              <a:latin typeface="Arial"/>
              <a:ea typeface="Arial"/>
              <a:cs typeface="Arial"/>
              <a:sym typeface="Arial"/>
            </a:endParaRPr>
          </a:p>
          <a:p>
            <a:pPr indent="0" lvl="0" marL="0" rtl="0" algn="just">
              <a:spcBef>
                <a:spcPts val="0"/>
              </a:spcBef>
              <a:spcAft>
                <a:spcPts val="1600"/>
              </a:spcAft>
              <a:buNone/>
            </a:pPr>
            <a:r>
              <a:t/>
            </a:r>
            <a:endParaRPr b="1" sz="1400"/>
          </a:p>
        </p:txBody>
      </p:sp>
      <p:pic>
        <p:nvPicPr>
          <p:cNvPr id="254" name="Google Shape;254;p33"/>
          <p:cNvPicPr preferRelativeResize="0"/>
          <p:nvPr/>
        </p:nvPicPr>
        <p:blipFill>
          <a:blip r:embed="rId3">
            <a:alphaModFix/>
          </a:blip>
          <a:stretch>
            <a:fillRect/>
          </a:stretch>
        </p:blipFill>
        <p:spPr>
          <a:xfrm>
            <a:off x="4686300" y="0"/>
            <a:ext cx="3854799" cy="3854799"/>
          </a:xfrm>
          <a:prstGeom prst="rect">
            <a:avLst/>
          </a:prstGeom>
          <a:noFill/>
          <a:ln>
            <a:noFill/>
          </a:ln>
        </p:spPr>
      </p:pic>
      <p:sp>
        <p:nvSpPr>
          <p:cNvPr id="255" name="Google Shape;255;p33"/>
          <p:cNvSpPr txBox="1"/>
          <p:nvPr/>
        </p:nvSpPr>
        <p:spPr>
          <a:xfrm>
            <a:off x="3186775" y="3871075"/>
            <a:ext cx="6000600" cy="603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200"/>
              <a:t>Analysis of the Digg graph: </a:t>
            </a:r>
            <a:r>
              <a:rPr lang="en" sz="1200"/>
              <a:t>the size of the node is how much it is connected</a:t>
            </a:r>
            <a:r>
              <a:rPr b="1" lang="en" sz="1200"/>
              <a:t> (good node) </a:t>
            </a:r>
            <a:r>
              <a:rPr lang="en" sz="1200"/>
              <a:t>and the filter is applied to those that have some Clustering Coefficient (related to the </a:t>
            </a:r>
            <a:r>
              <a:rPr b="1" lang="en" sz="1200"/>
              <a:t>pairs are friends</a:t>
            </a:r>
            <a:r>
              <a:rPr lang="en" sz="1200"/>
              <a:t>). </a:t>
            </a:r>
            <a:r>
              <a:rPr lang="en" sz="1200">
                <a:solidFill>
                  <a:srgbClr val="222222"/>
                </a:solidFill>
                <a:highlight>
                  <a:srgbClr val="F8F9FA"/>
                </a:highlight>
              </a:rPr>
              <a:t>It was applied a </a:t>
            </a:r>
            <a:r>
              <a:rPr b="1" lang="en" sz="1200">
                <a:solidFill>
                  <a:srgbClr val="222222"/>
                </a:solidFill>
                <a:highlight>
                  <a:srgbClr val="F8F9FA"/>
                </a:highlight>
              </a:rPr>
              <a:t>clustering coefficient </a:t>
            </a:r>
            <a:r>
              <a:rPr lang="en" sz="1200">
                <a:solidFill>
                  <a:srgbClr val="222222"/>
                </a:solidFill>
                <a:highlight>
                  <a:srgbClr val="F8F9FA"/>
                </a:highlight>
              </a:rPr>
              <a:t>like filter and in the nodes color and in the size of the node was applyind the metric </a:t>
            </a:r>
            <a:r>
              <a:rPr b="1" lang="en" sz="1200">
                <a:solidFill>
                  <a:srgbClr val="222222"/>
                </a:solidFill>
                <a:highlight>
                  <a:srgbClr val="F8F9FA"/>
                </a:highlight>
              </a:rPr>
              <a:t>"strongly connected" </a:t>
            </a:r>
            <a:r>
              <a:rPr lang="en" sz="1200">
                <a:solidFill>
                  <a:srgbClr val="222222"/>
                </a:solidFill>
                <a:highlight>
                  <a:srgbClr val="F8F9FA"/>
                </a:highlight>
              </a:rPr>
              <a:t>to evaluate the formed triangles.</a:t>
            </a:r>
            <a:endParaRPr sz="1200">
              <a:solidFill>
                <a:srgbClr val="222222"/>
              </a:solidFill>
              <a:highlight>
                <a:srgbClr val="F8F9FA"/>
              </a:highlight>
            </a:endParaRPr>
          </a:p>
          <a:p>
            <a:pPr indent="0" lvl="0" marL="0" rtl="0" algn="just">
              <a:spcBef>
                <a:spcPts val="0"/>
              </a:spcBef>
              <a:spcAft>
                <a:spcPts val="0"/>
              </a:spcAft>
              <a:buNone/>
            </a:pPr>
            <a:r>
              <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4"/>
          <p:cNvSpPr txBox="1"/>
          <p:nvPr>
            <p:ph type="title"/>
          </p:nvPr>
        </p:nvSpPr>
        <p:spPr>
          <a:xfrm>
            <a:off x="311700" y="-1645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Approximately Balanced Networks</a:t>
            </a:r>
            <a:endParaRPr sz="2400"/>
          </a:p>
        </p:txBody>
      </p:sp>
      <p:sp>
        <p:nvSpPr>
          <p:cNvPr id="261" name="Google Shape;261;p34"/>
          <p:cNvSpPr txBox="1"/>
          <p:nvPr>
            <p:ph idx="1" type="body"/>
          </p:nvPr>
        </p:nvSpPr>
        <p:spPr>
          <a:xfrm>
            <a:off x="0" y="473850"/>
            <a:ext cx="5347500" cy="20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222222"/>
                </a:solidFill>
                <a:highlight>
                  <a:srgbClr val="F8F9FA"/>
                </a:highlight>
                <a:latin typeface="Arial"/>
                <a:ea typeface="Arial"/>
                <a:cs typeface="Arial"/>
                <a:sym typeface="Arial"/>
              </a:rPr>
              <a:t>Interpretation in relation to this Project:</a:t>
            </a:r>
            <a:endParaRPr sz="1200">
              <a:solidFill>
                <a:srgbClr val="222222"/>
              </a:solidFill>
              <a:highlight>
                <a:srgbClr val="F8F9FA"/>
              </a:highlight>
              <a:latin typeface="Arial"/>
              <a:ea typeface="Arial"/>
              <a:cs typeface="Arial"/>
              <a:sym typeface="Arial"/>
            </a:endParaRPr>
          </a:p>
          <a:p>
            <a:pPr indent="0" lvl="0" marL="0" marR="38100" rtl="0" algn="just">
              <a:lnSpc>
                <a:spcPct val="128571"/>
              </a:lnSpc>
              <a:spcBef>
                <a:spcPts val="1600"/>
              </a:spcBef>
              <a:spcAft>
                <a:spcPts val="0"/>
              </a:spcAft>
              <a:buNone/>
            </a:pPr>
            <a:r>
              <a:t/>
            </a:r>
            <a:endParaRPr b="1" sz="1200">
              <a:solidFill>
                <a:srgbClr val="222222"/>
              </a:solidFill>
              <a:highlight>
                <a:srgbClr val="F8F9FA"/>
              </a:highlight>
              <a:latin typeface="Arial"/>
              <a:ea typeface="Arial"/>
              <a:cs typeface="Arial"/>
              <a:sym typeface="Arial"/>
            </a:endParaRPr>
          </a:p>
          <a:p>
            <a:pPr indent="0" lvl="0" marL="0" marR="38100" rtl="0" algn="just">
              <a:lnSpc>
                <a:spcPct val="128571"/>
              </a:lnSpc>
              <a:spcBef>
                <a:spcPts val="0"/>
              </a:spcBef>
              <a:spcAft>
                <a:spcPts val="0"/>
              </a:spcAft>
              <a:buNone/>
            </a:pPr>
            <a:r>
              <a:rPr lang="en" sz="1200">
                <a:solidFill>
                  <a:srgbClr val="222222"/>
                </a:solidFill>
                <a:highlight>
                  <a:srgbClr val="F8F9FA"/>
                </a:highlight>
                <a:latin typeface="Arial"/>
                <a:ea typeface="Arial"/>
                <a:cs typeface="Arial"/>
                <a:sym typeface="Arial"/>
              </a:rPr>
              <a:t>Or by the definition of </a:t>
            </a:r>
            <a:r>
              <a:rPr b="1" lang="en" sz="1200">
                <a:solidFill>
                  <a:srgbClr val="222222"/>
                </a:solidFill>
                <a:highlight>
                  <a:srgbClr val="F8F9FA"/>
                </a:highlight>
                <a:latin typeface="Arial"/>
                <a:ea typeface="Arial"/>
                <a:cs typeface="Arial"/>
                <a:sym typeface="Arial"/>
              </a:rPr>
              <a:t>approximately balanced</a:t>
            </a:r>
            <a:r>
              <a:rPr lang="en" sz="1200">
                <a:solidFill>
                  <a:srgbClr val="222222"/>
                </a:solidFill>
                <a:highlight>
                  <a:srgbClr val="F8F9FA"/>
                </a:highlight>
                <a:latin typeface="Arial"/>
                <a:ea typeface="Arial"/>
                <a:cs typeface="Arial"/>
                <a:sym typeface="Arial"/>
              </a:rPr>
              <a:t> as there is</a:t>
            </a:r>
            <a:r>
              <a:rPr b="1" lang="en" sz="1200">
                <a:solidFill>
                  <a:srgbClr val="222222"/>
                </a:solidFill>
                <a:highlight>
                  <a:srgbClr val="F8F9FA"/>
                </a:highlight>
                <a:latin typeface="Arial"/>
                <a:ea typeface="Arial"/>
                <a:cs typeface="Arial"/>
                <a:sym typeface="Arial"/>
              </a:rPr>
              <a:t> 6.22% of triangles</a:t>
            </a:r>
            <a:r>
              <a:rPr lang="en" sz="1200">
                <a:solidFill>
                  <a:srgbClr val="222222"/>
                </a:solidFill>
                <a:highlight>
                  <a:srgbClr val="F8F9FA"/>
                </a:highlight>
                <a:latin typeface="Arial"/>
                <a:ea typeface="Arial"/>
                <a:cs typeface="Arial"/>
                <a:sym typeface="Arial"/>
              </a:rPr>
              <a:t> in this evaluated network so there may be at least 1 balanced triangle that allows has at least 1 - ε of all triangles in a labeled complete graph are balanced, </a:t>
            </a:r>
            <a:r>
              <a:rPr lang="en" sz="1200">
                <a:solidFill>
                  <a:srgbClr val="222222"/>
                </a:solidFill>
                <a:highlight>
                  <a:srgbClr val="F8F9FA"/>
                </a:highlight>
                <a:latin typeface="Arial"/>
                <a:ea typeface="Arial"/>
                <a:cs typeface="Arial"/>
                <a:sym typeface="Arial"/>
              </a:rPr>
              <a:t>as shown by the coefficient clustering average report alongside, equal 0.008</a:t>
            </a:r>
            <a:r>
              <a:rPr lang="en" sz="1200">
                <a:solidFill>
                  <a:srgbClr val="222222"/>
                </a:solidFill>
                <a:highlight>
                  <a:srgbClr val="F8F9FA"/>
                </a:highlight>
                <a:latin typeface="Arial"/>
                <a:ea typeface="Arial"/>
                <a:cs typeface="Arial"/>
                <a:sym typeface="Arial"/>
              </a:rPr>
              <a:t>, then either: at least one of the nodes contains at least 1 - δ of the nodes where at least 1 - δ of all pairs are friends and can be divided into two groups (X and Y) where at least one of the pairs are friends in X and enemies in Y.</a:t>
            </a:r>
            <a:endParaRPr sz="1200">
              <a:solidFill>
                <a:srgbClr val="222222"/>
              </a:solidFill>
              <a:highlight>
                <a:srgbClr val="F8F9FA"/>
              </a:highlight>
              <a:latin typeface="Arial"/>
              <a:ea typeface="Arial"/>
              <a:cs typeface="Arial"/>
              <a:sym typeface="Arial"/>
            </a:endParaRPr>
          </a:p>
          <a:p>
            <a:pPr indent="0" lvl="0" marL="0" marR="38100" rtl="0" algn="just">
              <a:lnSpc>
                <a:spcPct val="128571"/>
              </a:lnSpc>
              <a:spcBef>
                <a:spcPts val="0"/>
              </a:spcBef>
              <a:spcAft>
                <a:spcPts val="0"/>
              </a:spcAft>
              <a:buNone/>
            </a:pPr>
            <a:r>
              <a:t/>
            </a:r>
            <a:endParaRPr b="1" sz="1200">
              <a:solidFill>
                <a:srgbClr val="222222"/>
              </a:solidFill>
              <a:highlight>
                <a:srgbClr val="F8F9FA"/>
              </a:highlight>
              <a:latin typeface="Arial"/>
              <a:ea typeface="Arial"/>
              <a:cs typeface="Arial"/>
              <a:sym typeface="Arial"/>
            </a:endParaRPr>
          </a:p>
          <a:p>
            <a:pPr indent="0" lvl="0" marL="0" rtl="0" algn="just">
              <a:spcBef>
                <a:spcPts val="0"/>
              </a:spcBef>
              <a:spcAft>
                <a:spcPts val="1600"/>
              </a:spcAft>
              <a:buNone/>
            </a:pPr>
            <a:r>
              <a:t/>
            </a:r>
            <a:endParaRPr b="1" sz="1400"/>
          </a:p>
        </p:txBody>
      </p:sp>
      <p:pic>
        <p:nvPicPr>
          <p:cNvPr id="262" name="Google Shape;262;p34"/>
          <p:cNvPicPr preferRelativeResize="0"/>
          <p:nvPr/>
        </p:nvPicPr>
        <p:blipFill>
          <a:blip r:embed="rId3">
            <a:alphaModFix/>
          </a:blip>
          <a:stretch>
            <a:fillRect/>
          </a:stretch>
        </p:blipFill>
        <p:spPr>
          <a:xfrm>
            <a:off x="5499900" y="695225"/>
            <a:ext cx="3491700" cy="3861112"/>
          </a:xfrm>
          <a:prstGeom prst="rect">
            <a:avLst/>
          </a:prstGeom>
          <a:noFill/>
          <a:ln>
            <a:noFill/>
          </a:ln>
        </p:spPr>
      </p:pic>
      <p:sp>
        <p:nvSpPr>
          <p:cNvPr id="263" name="Google Shape;263;p34"/>
          <p:cNvSpPr/>
          <p:nvPr/>
        </p:nvSpPr>
        <p:spPr>
          <a:xfrm>
            <a:off x="5519050" y="1506825"/>
            <a:ext cx="2857500" cy="42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69" name="Google Shape;269;p3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  http://konect.uni-koblenz.de/networks/munmun_digg_reply</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Easley, D, and Kleinberg, J. Networks, Crowds, and Markets: Reasoning about a Highly Connected World. Cambridge University Press, 2010.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Statistics</a:t>
            </a:r>
            <a:r>
              <a:rPr lang="en"/>
              <a:t> and Informations of the Digg of the Konect - Koblenz network collection</a:t>
            </a:r>
            <a:endParaRPr/>
          </a:p>
        </p:txBody>
      </p:sp>
      <p:sp>
        <p:nvSpPr>
          <p:cNvPr id="80" name="Google Shape;80;p15"/>
          <p:cNvSpPr txBox="1"/>
          <p:nvPr>
            <p:ph idx="1" type="body"/>
          </p:nvPr>
        </p:nvSpPr>
        <p:spPr>
          <a:xfrm>
            <a:off x="128300" y="1717275"/>
            <a:ext cx="8738100" cy="2851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Informations initial about Network</a:t>
            </a:r>
            <a:endParaRPr b="1"/>
          </a:p>
          <a:p>
            <a:pPr indent="0" lvl="0" marL="0" rtl="0" algn="l">
              <a:spcBef>
                <a:spcPts val="1600"/>
              </a:spcBef>
              <a:spcAft>
                <a:spcPts val="0"/>
              </a:spcAft>
              <a:buNone/>
            </a:pPr>
            <a:r>
              <a:rPr lang="en"/>
              <a:t>Category: communication</a:t>
            </a:r>
            <a:endParaRPr/>
          </a:p>
          <a:p>
            <a:pPr indent="0" lvl="0" marL="0" rtl="0" algn="l">
              <a:spcBef>
                <a:spcPts val="1600"/>
              </a:spcBef>
              <a:spcAft>
                <a:spcPts val="0"/>
              </a:spcAft>
              <a:buNone/>
            </a:pPr>
            <a:r>
              <a:rPr lang="en"/>
              <a:t>Nodes (users): 30,398</a:t>
            </a:r>
            <a:endParaRPr/>
          </a:p>
          <a:p>
            <a:pPr indent="0" lvl="0" marL="0" rtl="0" algn="l">
              <a:spcBef>
                <a:spcPts val="1600"/>
              </a:spcBef>
              <a:spcAft>
                <a:spcPts val="0"/>
              </a:spcAft>
              <a:buNone/>
            </a:pPr>
            <a:r>
              <a:rPr lang="en"/>
              <a:t>Edges: 87, 627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41064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g</a:t>
            </a:r>
            <a:r>
              <a:rPr lang="en"/>
              <a:t>raph from network social Digg</a:t>
            </a:r>
            <a:endParaRPr/>
          </a:p>
        </p:txBody>
      </p:sp>
      <p:sp>
        <p:nvSpPr>
          <p:cNvPr id="86" name="Google Shape;86;p16"/>
          <p:cNvSpPr txBox="1"/>
          <p:nvPr>
            <p:ph idx="1" type="body"/>
          </p:nvPr>
        </p:nvSpPr>
        <p:spPr>
          <a:xfrm>
            <a:off x="282450" y="1849875"/>
            <a:ext cx="3660600" cy="2760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Graph presentation from the initial informations (nodes and edges quantity) without filters</a:t>
            </a:r>
            <a:endParaRPr/>
          </a:p>
          <a:p>
            <a:pPr indent="0" lvl="0" marL="0" rtl="0" algn="just">
              <a:spcBef>
                <a:spcPts val="1600"/>
              </a:spcBef>
              <a:spcAft>
                <a:spcPts val="0"/>
              </a:spcAft>
              <a:buNone/>
            </a:pPr>
            <a:r>
              <a:rPr lang="en"/>
              <a:t>Tool of analysis: Gephi</a:t>
            </a:r>
            <a:endParaRPr/>
          </a:p>
          <a:p>
            <a:pPr indent="0" lvl="0" marL="0" rtl="0" algn="just">
              <a:spcBef>
                <a:spcPts val="1600"/>
              </a:spcBef>
              <a:spcAft>
                <a:spcPts val="0"/>
              </a:spcAft>
              <a:buNone/>
            </a:pPr>
            <a:r>
              <a:rPr lang="en"/>
              <a:t>very confused and difficult to visualize and understand</a:t>
            </a:r>
            <a:endParaRPr/>
          </a:p>
          <a:p>
            <a:pPr indent="0" lvl="0" marL="0" rtl="0" algn="l">
              <a:spcBef>
                <a:spcPts val="1600"/>
              </a:spcBef>
              <a:spcAft>
                <a:spcPts val="1600"/>
              </a:spcAft>
              <a:buNone/>
            </a:pPr>
            <a:r>
              <a:t/>
            </a:r>
            <a:endParaRPr/>
          </a:p>
        </p:txBody>
      </p:sp>
      <p:pic>
        <p:nvPicPr>
          <p:cNvPr id="87" name="Google Shape;87;p16"/>
          <p:cNvPicPr preferRelativeResize="0"/>
          <p:nvPr/>
        </p:nvPicPr>
        <p:blipFill>
          <a:blip r:embed="rId3">
            <a:alphaModFix/>
          </a:blip>
          <a:stretch>
            <a:fillRect/>
          </a:stretch>
        </p:blipFill>
        <p:spPr>
          <a:xfrm>
            <a:off x="4418100" y="361200"/>
            <a:ext cx="4421100" cy="442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with the data of the file</a:t>
            </a:r>
            <a:endParaRPr/>
          </a:p>
        </p:txBody>
      </p:sp>
      <p:sp>
        <p:nvSpPr>
          <p:cNvPr id="93" name="Google Shape;93;p17"/>
          <p:cNvSpPr txBox="1"/>
          <p:nvPr>
            <p:ph idx="1" type="body"/>
          </p:nvPr>
        </p:nvSpPr>
        <p:spPr>
          <a:xfrm>
            <a:off x="213875" y="1241875"/>
            <a:ext cx="85206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How import the data? It is import to right analysis.</a:t>
            </a:r>
            <a:endParaRPr/>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First, attention to the readme file, which informs what is in each file and column of the file that it will be imported.</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In this case, for example, open the file "README.munmun_digg_reply" in any edition tools:</a:t>
            </a:r>
            <a:endParaRPr sz="1400"/>
          </a:p>
          <a:p>
            <a:pPr indent="0" lvl="0" marL="0" rtl="0" algn="l">
              <a:lnSpc>
                <a:spcPct val="100000"/>
              </a:lnSpc>
              <a:spcBef>
                <a:spcPts val="0"/>
              </a:spcBef>
              <a:spcAft>
                <a:spcPts val="0"/>
              </a:spcAft>
              <a:buNone/>
            </a:pPr>
            <a:r>
              <a:rPr lang="en" sz="1400"/>
              <a:t>    </a:t>
            </a:r>
            <a:r>
              <a:rPr b="1" lang="en" sz="1400" u="sng"/>
              <a:t>Files: </a:t>
            </a:r>
            <a:endParaRPr b="1" sz="1400" u="sng"/>
          </a:p>
          <a:p>
            <a:pPr indent="0" lvl="0" marL="0" rtl="0" algn="l">
              <a:lnSpc>
                <a:spcPct val="100000"/>
              </a:lnSpc>
              <a:spcBef>
                <a:spcPts val="0"/>
              </a:spcBef>
              <a:spcAft>
                <a:spcPts val="0"/>
              </a:spcAft>
              <a:buNone/>
            </a:pPr>
            <a:r>
              <a:rPr lang="en" sz="1400"/>
              <a:t>     </a:t>
            </a:r>
            <a:r>
              <a:rPr b="1" lang="en" sz="1400"/>
              <a:t>meta.munmun_digg_reply</a:t>
            </a:r>
            <a:r>
              <a:rPr lang="en" sz="1400"/>
              <a:t> =&gt; Metadata about the networ</a:t>
            </a:r>
            <a:r>
              <a:rPr lang="en" sz="1400"/>
              <a:t>k</a:t>
            </a:r>
            <a:endParaRPr sz="1400"/>
          </a:p>
          <a:p>
            <a:pPr indent="0" lvl="0" marL="0" rtl="0" algn="l">
              <a:lnSpc>
                <a:spcPct val="100000"/>
              </a:lnSpc>
              <a:spcBef>
                <a:spcPts val="0"/>
              </a:spcBef>
              <a:spcAft>
                <a:spcPts val="0"/>
              </a:spcAft>
              <a:buNone/>
            </a:pPr>
            <a:r>
              <a:rPr lang="en" sz="1400"/>
              <a:t>     </a:t>
            </a:r>
            <a:r>
              <a:rPr b="1" lang="en" sz="1400"/>
              <a:t>out.munmun_digg_reply</a:t>
            </a:r>
            <a:r>
              <a:rPr lang="en" sz="1400"/>
              <a:t> =&gt; The adjacency matrix of the network in space separated</a:t>
            </a:r>
            <a:endParaRPr sz="1400"/>
          </a:p>
          <a:p>
            <a:pPr indent="0" lvl="0" marL="0" rtl="0" algn="l">
              <a:lnSpc>
                <a:spcPct val="100000"/>
              </a:lnSpc>
              <a:spcBef>
                <a:spcPts val="0"/>
              </a:spcBef>
              <a:spcAft>
                <a:spcPts val="0"/>
              </a:spcAft>
              <a:buNone/>
            </a:pPr>
            <a:r>
              <a:rPr lang="en" sz="1400"/>
              <a:t>      values format, with one edge per line</a:t>
            </a:r>
            <a:endParaRPr sz="1400"/>
          </a:p>
          <a:p>
            <a:pPr indent="0" lvl="0" marL="0" rtl="0" algn="l">
              <a:lnSpc>
                <a:spcPct val="100000"/>
              </a:lnSpc>
              <a:spcBef>
                <a:spcPts val="0"/>
              </a:spcBef>
              <a:spcAft>
                <a:spcPts val="0"/>
              </a:spcAft>
              <a:buNone/>
            </a:pPr>
            <a:r>
              <a:rPr lang="en" sz="1400"/>
              <a:t>             </a:t>
            </a:r>
            <a:r>
              <a:rPr b="1" lang="en" sz="1400"/>
              <a:t> The meaning of the columns in out.munmun_digg_reply are:</a:t>
            </a:r>
            <a:endParaRPr b="1" sz="1400"/>
          </a:p>
          <a:p>
            <a:pPr indent="0" lvl="0" marL="0" rtl="0" algn="l">
              <a:lnSpc>
                <a:spcPct val="100000"/>
              </a:lnSpc>
              <a:spcBef>
                <a:spcPts val="0"/>
              </a:spcBef>
              <a:spcAft>
                <a:spcPts val="0"/>
              </a:spcAft>
              <a:buNone/>
            </a:pPr>
            <a:r>
              <a:rPr lang="en" sz="1400"/>
              <a:t>              </a:t>
            </a:r>
            <a:r>
              <a:rPr b="1" lang="en" sz="1400"/>
              <a:t>First column:</a:t>
            </a:r>
            <a:r>
              <a:rPr lang="en" sz="1400"/>
              <a:t> ID of from node </a:t>
            </a:r>
            <a:endParaRPr sz="1400"/>
          </a:p>
          <a:p>
            <a:pPr indent="0" lvl="0" marL="0" rtl="0" algn="l">
              <a:lnSpc>
                <a:spcPct val="100000"/>
              </a:lnSpc>
              <a:spcBef>
                <a:spcPts val="0"/>
              </a:spcBef>
              <a:spcAft>
                <a:spcPts val="0"/>
              </a:spcAft>
              <a:buNone/>
            </a:pPr>
            <a:r>
              <a:rPr lang="en" sz="1400"/>
              <a:t>              </a:t>
            </a:r>
            <a:r>
              <a:rPr b="1" lang="en" sz="1400"/>
              <a:t>Second column:</a:t>
            </a:r>
            <a:r>
              <a:rPr lang="en" sz="1400"/>
              <a:t> ID of to node</a:t>
            </a:r>
            <a:endParaRPr sz="1400"/>
          </a:p>
          <a:p>
            <a:pPr indent="0" lvl="0" marL="0" rtl="0" algn="l">
              <a:lnSpc>
                <a:spcPct val="100000"/>
              </a:lnSpc>
              <a:spcBef>
                <a:spcPts val="0"/>
              </a:spcBef>
              <a:spcAft>
                <a:spcPts val="0"/>
              </a:spcAft>
              <a:buNone/>
            </a:pPr>
            <a:r>
              <a:rPr lang="en" sz="1400"/>
              <a:t>              </a:t>
            </a:r>
            <a:r>
              <a:rPr b="1" lang="en" sz="1400"/>
              <a:t>Third column: </a:t>
            </a:r>
            <a:r>
              <a:rPr lang="en" sz="1400"/>
              <a:t>edge weight </a:t>
            </a:r>
            <a:endParaRPr sz="1400"/>
          </a:p>
          <a:p>
            <a:pPr indent="0" lvl="0" marL="0" rtl="0" algn="l">
              <a:lnSpc>
                <a:spcPct val="100000"/>
              </a:lnSpc>
              <a:spcBef>
                <a:spcPts val="0"/>
              </a:spcBef>
              <a:spcAft>
                <a:spcPts val="0"/>
              </a:spcAft>
              <a:buNone/>
            </a:pPr>
            <a:r>
              <a:rPr lang="en" sz="1400"/>
              <a:t>              </a:t>
            </a:r>
            <a:r>
              <a:rPr b="1" lang="en" sz="1400"/>
              <a:t>Fourth column: </a:t>
            </a:r>
            <a:r>
              <a:rPr lang="en" sz="1400"/>
              <a:t>timestamp of the edge</a:t>
            </a:r>
            <a:endParaRPr sz="1400"/>
          </a:p>
          <a:p>
            <a:pPr indent="0" lvl="0" marL="0" rtl="0" algn="l">
              <a:lnSpc>
                <a:spcPct val="100000"/>
              </a:lnSpc>
              <a:spcBef>
                <a:spcPts val="0"/>
              </a:spcBef>
              <a:spcAft>
                <a:spcPts val="0"/>
              </a:spcAft>
              <a:buNone/>
            </a:pPr>
            <a:r>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1532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with the data of the file</a:t>
            </a:r>
            <a:endParaRPr/>
          </a:p>
        </p:txBody>
      </p:sp>
      <p:sp>
        <p:nvSpPr>
          <p:cNvPr id="99" name="Google Shape;99;p18"/>
          <p:cNvSpPr txBox="1"/>
          <p:nvPr>
            <p:ph idx="1" type="body"/>
          </p:nvPr>
        </p:nvSpPr>
        <p:spPr>
          <a:xfrm>
            <a:off x="311700" y="916200"/>
            <a:ext cx="8520600" cy="115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u="sng"/>
              <a:t>Data Laboraty</a:t>
            </a:r>
            <a:endParaRPr b="1" u="sng"/>
          </a:p>
          <a:p>
            <a:pPr indent="0" lvl="0" marL="0" rtl="0" algn="l">
              <a:lnSpc>
                <a:spcPct val="100000"/>
              </a:lnSpc>
              <a:spcBef>
                <a:spcPts val="0"/>
              </a:spcBef>
              <a:spcAft>
                <a:spcPts val="0"/>
              </a:spcAft>
              <a:buNone/>
            </a:pPr>
            <a:r>
              <a:rPr lang="en"/>
              <a:t>Case necessary, open the file imported in edition tools and change the name of the columns.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u="sng"/>
              <a:t>The original data imported for Gephi tool:</a:t>
            </a:r>
            <a:endParaRPr b="1" u="sng"/>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sz="1400"/>
          </a:p>
        </p:txBody>
      </p:sp>
      <p:pic>
        <p:nvPicPr>
          <p:cNvPr id="100" name="Google Shape;100;p18"/>
          <p:cNvPicPr preferRelativeResize="0"/>
          <p:nvPr/>
        </p:nvPicPr>
        <p:blipFill>
          <a:blip r:embed="rId3">
            <a:alphaModFix/>
          </a:blip>
          <a:stretch>
            <a:fillRect/>
          </a:stretch>
        </p:blipFill>
        <p:spPr>
          <a:xfrm>
            <a:off x="378400" y="2394750"/>
            <a:ext cx="7499400" cy="2641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253350" y="675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applying filters in the nodes</a:t>
            </a:r>
            <a:endParaRPr/>
          </a:p>
        </p:txBody>
      </p:sp>
      <p:pic>
        <p:nvPicPr>
          <p:cNvPr id="106" name="Google Shape;106;p19"/>
          <p:cNvPicPr preferRelativeResize="0"/>
          <p:nvPr/>
        </p:nvPicPr>
        <p:blipFill>
          <a:blip r:embed="rId3">
            <a:alphaModFix/>
          </a:blip>
          <a:stretch>
            <a:fillRect/>
          </a:stretch>
        </p:blipFill>
        <p:spPr>
          <a:xfrm>
            <a:off x="4572002" y="837550"/>
            <a:ext cx="4431157" cy="4063749"/>
          </a:xfrm>
          <a:prstGeom prst="rect">
            <a:avLst/>
          </a:prstGeom>
          <a:noFill/>
          <a:ln>
            <a:noFill/>
          </a:ln>
        </p:spPr>
      </p:pic>
      <p:sp>
        <p:nvSpPr>
          <p:cNvPr id="107" name="Google Shape;107;p19"/>
          <p:cNvSpPr/>
          <p:nvPr/>
        </p:nvSpPr>
        <p:spPr>
          <a:xfrm>
            <a:off x="4637325" y="1796150"/>
            <a:ext cx="4318800" cy="707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19"/>
          <p:cNvPicPr preferRelativeResize="0"/>
          <p:nvPr/>
        </p:nvPicPr>
        <p:blipFill>
          <a:blip r:embed="rId4">
            <a:alphaModFix/>
          </a:blip>
          <a:stretch>
            <a:fillRect/>
          </a:stretch>
        </p:blipFill>
        <p:spPr>
          <a:xfrm>
            <a:off x="152400" y="927350"/>
            <a:ext cx="4063752" cy="40637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253350" y="2199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Triadic Closure</a:t>
            </a:r>
            <a:r>
              <a:rPr lang="en"/>
              <a:t> </a:t>
            </a:r>
            <a:endParaRPr/>
          </a:p>
        </p:txBody>
      </p:sp>
      <p:sp>
        <p:nvSpPr>
          <p:cNvPr id="114" name="Google Shape;114;p20"/>
          <p:cNvSpPr txBox="1"/>
          <p:nvPr/>
        </p:nvSpPr>
        <p:spPr>
          <a:xfrm>
            <a:off x="434875" y="1226175"/>
            <a:ext cx="7541700" cy="3056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Open Sans"/>
                <a:ea typeface="Open Sans"/>
                <a:cs typeface="Open Sans"/>
                <a:sym typeface="Open Sans"/>
              </a:rPr>
              <a:t>The nodes sizes  differents for nodes with possibility of form triangles.</a:t>
            </a:r>
            <a:endParaRPr b="1">
              <a:latin typeface="Open Sans"/>
              <a:ea typeface="Open Sans"/>
              <a:cs typeface="Open Sans"/>
              <a:sym typeface="Open Sans"/>
            </a:endParaRPr>
          </a:p>
          <a:p>
            <a:pPr indent="0" lvl="0" marL="0" rtl="0" algn="just">
              <a:spcBef>
                <a:spcPts val="0"/>
              </a:spcBef>
              <a:spcAft>
                <a:spcPts val="0"/>
              </a:spcAft>
              <a:buNone/>
            </a:pPr>
            <a:r>
              <a:t/>
            </a:r>
            <a:endParaRPr b="1">
              <a:latin typeface="Open Sans"/>
              <a:ea typeface="Open Sans"/>
              <a:cs typeface="Open Sans"/>
              <a:sym typeface="Open Sans"/>
            </a:endParaRPr>
          </a:p>
          <a:p>
            <a:pPr indent="0" lvl="0" marL="0" rtl="0" algn="just">
              <a:spcBef>
                <a:spcPts val="0"/>
              </a:spcBef>
              <a:spcAft>
                <a:spcPts val="0"/>
              </a:spcAft>
              <a:buNone/>
            </a:pPr>
            <a:r>
              <a:rPr b="1" lang="en">
                <a:latin typeface="Open Sans"/>
                <a:ea typeface="Open Sans"/>
                <a:cs typeface="Open Sans"/>
                <a:sym typeface="Open Sans"/>
              </a:rPr>
              <a:t>W</a:t>
            </a:r>
            <a:r>
              <a:rPr b="1" lang="en">
                <a:latin typeface="Open Sans"/>
                <a:ea typeface="Open Sans"/>
                <a:cs typeface="Open Sans"/>
                <a:sym typeface="Open Sans"/>
              </a:rPr>
              <a:t>hat is triadic closure?</a:t>
            </a:r>
            <a:endParaRPr b="1">
              <a:latin typeface="Open Sans"/>
              <a:ea typeface="Open Sans"/>
              <a:cs typeface="Open Sans"/>
              <a:sym typeface="Open Sans"/>
            </a:endParaRPr>
          </a:p>
          <a:p>
            <a:pPr indent="0" lvl="0" marL="0" rtl="0" algn="just">
              <a:spcBef>
                <a:spcPts val="0"/>
              </a:spcBef>
              <a:spcAft>
                <a:spcPts val="0"/>
              </a:spcAft>
              <a:buNone/>
            </a:pPr>
            <a:r>
              <a:t/>
            </a:r>
            <a:endParaRPr b="1">
              <a:latin typeface="Open Sans"/>
              <a:ea typeface="Open Sans"/>
              <a:cs typeface="Open Sans"/>
              <a:sym typeface="Open Sans"/>
            </a:endParaRPr>
          </a:p>
          <a:p>
            <a:pPr indent="0" lvl="0" marL="0" rtl="0" algn="just">
              <a:spcBef>
                <a:spcPts val="0"/>
              </a:spcBef>
              <a:spcAft>
                <a:spcPts val="0"/>
              </a:spcAft>
              <a:buNone/>
            </a:pPr>
            <a:r>
              <a:rPr b="1" i="1" lang="en">
                <a:latin typeface="Open Sans"/>
                <a:ea typeface="Open Sans"/>
                <a:cs typeface="Open Sans"/>
                <a:sym typeface="Open Sans"/>
              </a:rPr>
              <a:t>If two people in a social network have a friend in common, then there is an increased likelihood that they will become friends themselves at some point in the future</a:t>
            </a:r>
            <a:r>
              <a:rPr b="1" lang="en">
                <a:latin typeface="Open Sans"/>
                <a:ea typeface="Open Sans"/>
                <a:cs typeface="Open Sans"/>
                <a:sym typeface="Open Sans"/>
              </a:rPr>
              <a:t>. </a:t>
            </a:r>
            <a:endParaRPr b="1">
              <a:latin typeface="Open Sans"/>
              <a:ea typeface="Open Sans"/>
              <a:cs typeface="Open Sans"/>
              <a:sym typeface="Open Sans"/>
            </a:endParaRPr>
          </a:p>
          <a:p>
            <a:pPr indent="0" lvl="0" marL="0" rtl="0" algn="just">
              <a:spcBef>
                <a:spcPts val="0"/>
              </a:spcBef>
              <a:spcAft>
                <a:spcPts val="0"/>
              </a:spcAft>
              <a:buNone/>
            </a:pPr>
            <a:r>
              <a:t/>
            </a:r>
            <a:endParaRPr b="1">
              <a:latin typeface="Open Sans"/>
              <a:ea typeface="Open Sans"/>
              <a:cs typeface="Open Sans"/>
              <a:sym typeface="Open Sans"/>
            </a:endParaRPr>
          </a:p>
          <a:p>
            <a:pPr indent="0" lvl="0" marL="0" rtl="0" algn="just">
              <a:spcBef>
                <a:spcPts val="0"/>
              </a:spcBef>
              <a:spcAft>
                <a:spcPts val="0"/>
              </a:spcAft>
              <a:buNone/>
            </a:pPr>
            <a:r>
              <a:rPr b="1" lang="en">
                <a:latin typeface="Open Sans"/>
                <a:ea typeface="Open Sans"/>
                <a:cs typeface="Open Sans"/>
                <a:sym typeface="Open Sans"/>
              </a:rPr>
              <a:t>For example: </a:t>
            </a:r>
            <a:r>
              <a:rPr i="1" lang="en">
                <a:latin typeface="Open Sans"/>
                <a:ea typeface="Open Sans"/>
                <a:cs typeface="Open Sans"/>
                <a:sym typeface="Open Sans"/>
              </a:rPr>
              <a:t>if nodes </a:t>
            </a:r>
            <a:r>
              <a:rPr b="1" i="1" lang="en">
                <a:latin typeface="Open Sans"/>
                <a:ea typeface="Open Sans"/>
                <a:cs typeface="Open Sans"/>
                <a:sym typeface="Open Sans"/>
              </a:rPr>
              <a:t>B</a:t>
            </a:r>
            <a:r>
              <a:rPr i="1" lang="en">
                <a:latin typeface="Open Sans"/>
                <a:ea typeface="Open Sans"/>
                <a:cs typeface="Open Sans"/>
                <a:sym typeface="Open Sans"/>
              </a:rPr>
              <a:t> and </a:t>
            </a:r>
            <a:r>
              <a:rPr b="1" i="1" lang="en">
                <a:latin typeface="Open Sans"/>
                <a:ea typeface="Open Sans"/>
                <a:cs typeface="Open Sans"/>
                <a:sym typeface="Open Sans"/>
              </a:rPr>
              <a:t>C</a:t>
            </a:r>
            <a:r>
              <a:rPr i="1" lang="en">
                <a:latin typeface="Open Sans"/>
                <a:ea typeface="Open Sans"/>
                <a:cs typeface="Open Sans"/>
                <a:sym typeface="Open Sans"/>
              </a:rPr>
              <a:t> have a friend </a:t>
            </a:r>
            <a:r>
              <a:rPr b="1" i="1" lang="en">
                <a:latin typeface="Open Sans"/>
                <a:ea typeface="Open Sans"/>
                <a:cs typeface="Open Sans"/>
                <a:sym typeface="Open Sans"/>
              </a:rPr>
              <a:t>A</a:t>
            </a:r>
            <a:r>
              <a:rPr i="1" lang="en">
                <a:latin typeface="Open Sans"/>
                <a:ea typeface="Open Sans"/>
                <a:cs typeface="Open Sans"/>
                <a:sym typeface="Open Sans"/>
              </a:rPr>
              <a:t> in common, then the formation of an edge between </a:t>
            </a:r>
            <a:r>
              <a:rPr b="1" i="1" lang="en">
                <a:latin typeface="Open Sans"/>
                <a:ea typeface="Open Sans"/>
                <a:cs typeface="Open Sans"/>
                <a:sym typeface="Open Sans"/>
              </a:rPr>
              <a:t>B</a:t>
            </a:r>
            <a:r>
              <a:rPr i="1" lang="en">
                <a:latin typeface="Open Sans"/>
                <a:ea typeface="Open Sans"/>
                <a:cs typeface="Open Sans"/>
                <a:sym typeface="Open Sans"/>
              </a:rPr>
              <a:t> and </a:t>
            </a:r>
            <a:r>
              <a:rPr b="1" i="1" lang="en">
                <a:latin typeface="Open Sans"/>
                <a:ea typeface="Open Sans"/>
                <a:cs typeface="Open Sans"/>
                <a:sym typeface="Open Sans"/>
              </a:rPr>
              <a:t>C</a:t>
            </a:r>
            <a:r>
              <a:rPr i="1" lang="en">
                <a:latin typeface="Open Sans"/>
                <a:ea typeface="Open Sans"/>
                <a:cs typeface="Open Sans"/>
                <a:sym typeface="Open Sans"/>
              </a:rPr>
              <a:t> produces a situation in which all three nodes </a:t>
            </a:r>
            <a:r>
              <a:rPr b="1" i="1" lang="en">
                <a:latin typeface="Open Sans"/>
                <a:ea typeface="Open Sans"/>
                <a:cs typeface="Open Sans"/>
                <a:sym typeface="Open Sans"/>
              </a:rPr>
              <a:t>A</a:t>
            </a:r>
            <a:r>
              <a:rPr i="1" lang="en">
                <a:latin typeface="Open Sans"/>
                <a:ea typeface="Open Sans"/>
                <a:cs typeface="Open Sans"/>
                <a:sym typeface="Open Sans"/>
              </a:rPr>
              <a:t>, </a:t>
            </a:r>
            <a:r>
              <a:rPr b="1" i="1" lang="en">
                <a:latin typeface="Open Sans"/>
                <a:ea typeface="Open Sans"/>
                <a:cs typeface="Open Sans"/>
                <a:sym typeface="Open Sans"/>
              </a:rPr>
              <a:t>B</a:t>
            </a:r>
            <a:r>
              <a:rPr i="1" lang="en">
                <a:latin typeface="Open Sans"/>
                <a:ea typeface="Open Sans"/>
                <a:cs typeface="Open Sans"/>
                <a:sym typeface="Open Sans"/>
              </a:rPr>
              <a:t>, and </a:t>
            </a:r>
            <a:r>
              <a:rPr b="1" i="1" lang="en">
                <a:latin typeface="Open Sans"/>
                <a:ea typeface="Open Sans"/>
                <a:cs typeface="Open Sans"/>
                <a:sym typeface="Open Sans"/>
              </a:rPr>
              <a:t>C</a:t>
            </a:r>
            <a:r>
              <a:rPr i="1" lang="en">
                <a:latin typeface="Open Sans"/>
                <a:ea typeface="Open Sans"/>
                <a:cs typeface="Open Sans"/>
                <a:sym typeface="Open Sans"/>
              </a:rPr>
              <a:t> have edges connecting each other — a structure we refer to as a triangle in the network. The term </a:t>
            </a:r>
            <a:r>
              <a:rPr b="1" i="1" lang="en">
                <a:solidFill>
                  <a:srgbClr val="FF0000"/>
                </a:solidFill>
                <a:latin typeface="Open Sans"/>
                <a:ea typeface="Open Sans"/>
                <a:cs typeface="Open Sans"/>
                <a:sym typeface="Open Sans"/>
              </a:rPr>
              <a:t>“triadic closure”</a:t>
            </a:r>
            <a:r>
              <a:rPr i="1" lang="en">
                <a:latin typeface="Open Sans"/>
                <a:ea typeface="Open Sans"/>
                <a:cs typeface="Open Sans"/>
                <a:sym typeface="Open Sans"/>
              </a:rPr>
              <a:t> comes from the fact that the </a:t>
            </a:r>
            <a:r>
              <a:rPr b="1" i="1" lang="en">
                <a:latin typeface="Open Sans"/>
                <a:ea typeface="Open Sans"/>
                <a:cs typeface="Open Sans"/>
                <a:sym typeface="Open Sans"/>
              </a:rPr>
              <a:t>B-C</a:t>
            </a:r>
            <a:r>
              <a:rPr i="1" lang="en">
                <a:latin typeface="Open Sans"/>
                <a:ea typeface="Open Sans"/>
                <a:cs typeface="Open Sans"/>
                <a:sym typeface="Open Sans"/>
              </a:rPr>
              <a:t> edge has the effect of “closing” the third side of this triangle.</a:t>
            </a:r>
            <a:endParaRPr i="1">
              <a:latin typeface="Open Sans"/>
              <a:ea typeface="Open Sans"/>
              <a:cs typeface="Open Sans"/>
              <a:sym typeface="Open Sans"/>
            </a:endParaRPr>
          </a:p>
          <a:p>
            <a:pPr indent="0" lvl="0" marL="0" rtl="0" algn="just">
              <a:spcBef>
                <a:spcPts val="0"/>
              </a:spcBef>
              <a:spcAft>
                <a:spcPts val="0"/>
              </a:spcAft>
              <a:buNone/>
            </a:pPr>
            <a:r>
              <a:t/>
            </a:r>
            <a:endParaRPr>
              <a:latin typeface="Open Sans"/>
              <a:ea typeface="Open Sans"/>
              <a:cs typeface="Open Sans"/>
              <a:sym typeface="Open Sans"/>
            </a:endParaRPr>
          </a:p>
          <a:p>
            <a:pPr indent="0" lvl="0" marL="0" rtl="0" algn="just">
              <a:spcBef>
                <a:spcPts val="0"/>
              </a:spcBef>
              <a:spcAft>
                <a:spcPts val="0"/>
              </a:spcAft>
              <a:buNone/>
            </a:pPr>
            <a:r>
              <a:t/>
            </a:r>
            <a:endParaRPr b="1">
              <a:latin typeface="Open Sans"/>
              <a:ea typeface="Open Sans"/>
              <a:cs typeface="Open Sans"/>
              <a:sym typeface="Open Sans"/>
            </a:endParaRPr>
          </a:p>
        </p:txBody>
      </p:sp>
      <p:sp>
        <p:nvSpPr>
          <p:cNvPr id="115" name="Google Shape;115;p20"/>
          <p:cNvSpPr txBox="1"/>
          <p:nvPr/>
        </p:nvSpPr>
        <p:spPr>
          <a:xfrm>
            <a:off x="2677900" y="3915275"/>
            <a:ext cx="3183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a:t>
            </a:r>
            <a:endParaRPr>
              <a:latin typeface="Open Sans"/>
              <a:ea typeface="Open Sans"/>
              <a:cs typeface="Open Sans"/>
              <a:sym typeface="Open Sans"/>
            </a:endParaRPr>
          </a:p>
        </p:txBody>
      </p:sp>
      <p:sp>
        <p:nvSpPr>
          <p:cNvPr id="116" name="Google Shape;116;p20"/>
          <p:cNvSpPr txBox="1"/>
          <p:nvPr/>
        </p:nvSpPr>
        <p:spPr>
          <a:xfrm>
            <a:off x="4177500" y="3880300"/>
            <a:ext cx="3183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B</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17" name="Google Shape;117;p20"/>
          <p:cNvSpPr txBox="1"/>
          <p:nvPr/>
        </p:nvSpPr>
        <p:spPr>
          <a:xfrm>
            <a:off x="3409950" y="4738450"/>
            <a:ext cx="3183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a:t>
            </a:r>
            <a:endParaRPr>
              <a:latin typeface="Open Sans"/>
              <a:ea typeface="Open Sans"/>
              <a:cs typeface="Open Sans"/>
              <a:sym typeface="Open Sans"/>
            </a:endParaRPr>
          </a:p>
        </p:txBody>
      </p:sp>
      <p:cxnSp>
        <p:nvCxnSpPr>
          <p:cNvPr id="118" name="Google Shape;118;p20"/>
          <p:cNvCxnSpPr>
            <a:endCxn id="119" idx="6"/>
          </p:cNvCxnSpPr>
          <p:nvPr/>
        </p:nvCxnSpPr>
        <p:spPr>
          <a:xfrm>
            <a:off x="3196300" y="4241800"/>
            <a:ext cx="404100" cy="466200"/>
          </a:xfrm>
          <a:prstGeom prst="straightConnector1">
            <a:avLst/>
          </a:prstGeom>
          <a:noFill/>
          <a:ln cap="flat" cmpd="sng" w="28575">
            <a:solidFill>
              <a:srgbClr val="0000FF"/>
            </a:solidFill>
            <a:prstDash val="solid"/>
            <a:round/>
            <a:headEnd len="med" w="med" type="none"/>
            <a:tailEnd len="med" w="med" type="none"/>
          </a:ln>
        </p:spPr>
      </p:cxnSp>
      <p:cxnSp>
        <p:nvCxnSpPr>
          <p:cNvPr id="120" name="Google Shape;120;p20"/>
          <p:cNvCxnSpPr/>
          <p:nvPr/>
        </p:nvCxnSpPr>
        <p:spPr>
          <a:xfrm>
            <a:off x="3299546" y="4092298"/>
            <a:ext cx="651900" cy="7800"/>
          </a:xfrm>
          <a:prstGeom prst="straightConnector1">
            <a:avLst/>
          </a:prstGeom>
          <a:noFill/>
          <a:ln cap="flat" cmpd="sng" w="28575">
            <a:solidFill>
              <a:srgbClr val="0000FF"/>
            </a:solidFill>
            <a:prstDash val="solid"/>
            <a:round/>
            <a:headEnd len="med" w="med" type="none"/>
            <a:tailEnd len="med" w="med" type="none"/>
          </a:ln>
        </p:spPr>
      </p:cxnSp>
      <p:sp>
        <p:nvSpPr>
          <p:cNvPr id="121" name="Google Shape;121;p20"/>
          <p:cNvSpPr/>
          <p:nvPr/>
        </p:nvSpPr>
        <p:spPr>
          <a:xfrm>
            <a:off x="3061600" y="3988775"/>
            <a:ext cx="269400" cy="25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 name="Google Shape;122;p20"/>
          <p:cNvCxnSpPr>
            <a:stCxn id="119" idx="7"/>
            <a:endCxn id="123" idx="3"/>
          </p:cNvCxnSpPr>
          <p:nvPr/>
        </p:nvCxnSpPr>
        <p:spPr>
          <a:xfrm flipH="1" rot="10800000">
            <a:off x="3560953" y="4202938"/>
            <a:ext cx="366000" cy="415500"/>
          </a:xfrm>
          <a:prstGeom prst="straightConnector1">
            <a:avLst/>
          </a:prstGeom>
          <a:noFill/>
          <a:ln cap="flat" cmpd="sng" w="38100">
            <a:solidFill>
              <a:srgbClr val="A64D79"/>
            </a:solidFill>
            <a:prstDash val="solid"/>
            <a:round/>
            <a:headEnd len="med" w="med" type="none"/>
            <a:tailEnd len="med" w="med" type="none"/>
          </a:ln>
        </p:spPr>
      </p:cxnSp>
      <p:sp>
        <p:nvSpPr>
          <p:cNvPr id="123" name="Google Shape;123;p20"/>
          <p:cNvSpPr/>
          <p:nvPr/>
        </p:nvSpPr>
        <p:spPr>
          <a:xfrm>
            <a:off x="3887500" y="3986818"/>
            <a:ext cx="269400" cy="2532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a:off x="3409921" y="4581400"/>
            <a:ext cx="269400" cy="2532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253350" y="2199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Clustering Coefficient</a:t>
            </a:r>
            <a:endParaRPr/>
          </a:p>
        </p:txBody>
      </p:sp>
      <p:sp>
        <p:nvSpPr>
          <p:cNvPr id="130" name="Google Shape;130;p21"/>
          <p:cNvSpPr txBox="1"/>
          <p:nvPr/>
        </p:nvSpPr>
        <p:spPr>
          <a:xfrm>
            <a:off x="3959750" y="1444375"/>
            <a:ext cx="5184300" cy="19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Analysis about clustering coefficient (Chapter 3, page 49):</a:t>
            </a:r>
            <a:endParaRPr b="1"/>
          </a:p>
          <a:p>
            <a:pPr indent="-317500" lvl="0" marL="457200" rtl="0" algn="just">
              <a:spcBef>
                <a:spcPts val="0"/>
              </a:spcBef>
              <a:spcAft>
                <a:spcPts val="0"/>
              </a:spcAft>
              <a:buSzPts val="1400"/>
              <a:buChar char="●"/>
            </a:pPr>
            <a:r>
              <a:rPr lang="en"/>
              <a:t>79.92% none node's friends are friends with each other (is showed in the pink color);</a:t>
            </a:r>
            <a:endParaRPr/>
          </a:p>
          <a:p>
            <a:pPr indent="-317500" lvl="0" marL="457200" rtl="0" algn="just">
              <a:spcBef>
                <a:spcPts val="0"/>
              </a:spcBef>
              <a:spcAft>
                <a:spcPts val="0"/>
              </a:spcAft>
              <a:buSzPts val="1400"/>
              <a:buChar char="●"/>
            </a:pPr>
            <a:r>
              <a:rPr lang="en"/>
              <a:t>0.72% has about 0.72 of the nodes's friend are friends with each other (is showed in the green color);</a:t>
            </a:r>
            <a:endParaRPr/>
          </a:p>
          <a:p>
            <a:pPr indent="-317500" lvl="0" marL="457200" rtl="0" algn="just">
              <a:spcBef>
                <a:spcPts val="0"/>
              </a:spcBef>
              <a:spcAft>
                <a:spcPts val="0"/>
              </a:spcAft>
              <a:buSzPts val="1400"/>
              <a:buChar char="●"/>
            </a:pPr>
            <a:r>
              <a:rPr lang="en"/>
              <a:t>0.66% has about 0.17 of the node's friend are friends with each other (is showed in the blue color)</a:t>
            </a:r>
            <a:endParaRPr/>
          </a:p>
          <a:p>
            <a:pPr indent="-317500" lvl="0" marL="457200" rtl="0" algn="just">
              <a:spcBef>
                <a:spcPts val="0"/>
              </a:spcBef>
              <a:spcAft>
                <a:spcPts val="0"/>
              </a:spcAft>
              <a:buSzPts val="1400"/>
              <a:buChar char="●"/>
            </a:pPr>
            <a:r>
              <a:rPr lang="en"/>
              <a:t>this same analysis is performed with the other colors</a:t>
            </a:r>
            <a:endParaRPr/>
          </a:p>
          <a:p>
            <a:pPr indent="0" lvl="0" marL="457200" rtl="0" algn="l">
              <a:spcBef>
                <a:spcPts val="0"/>
              </a:spcBef>
              <a:spcAft>
                <a:spcPts val="0"/>
              </a:spcAft>
              <a:buNone/>
            </a:pPr>
            <a:r>
              <a:t/>
            </a:r>
            <a:endParaRPr/>
          </a:p>
        </p:txBody>
      </p:sp>
      <p:sp>
        <p:nvSpPr>
          <p:cNvPr id="131" name="Google Shape;131;p21"/>
          <p:cNvSpPr txBox="1"/>
          <p:nvPr/>
        </p:nvSpPr>
        <p:spPr>
          <a:xfrm>
            <a:off x="632000" y="3493100"/>
            <a:ext cx="83781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The </a:t>
            </a:r>
            <a:r>
              <a:rPr b="1" lang="en">
                <a:solidFill>
                  <a:srgbClr val="FF0000"/>
                </a:solidFill>
                <a:latin typeface="Open Sans"/>
                <a:ea typeface="Open Sans"/>
                <a:cs typeface="Open Sans"/>
                <a:sym typeface="Open Sans"/>
              </a:rPr>
              <a:t>Clustering Coefficient </a:t>
            </a:r>
            <a:r>
              <a:rPr lang="en">
                <a:latin typeface="Open Sans"/>
                <a:ea typeface="Open Sans"/>
                <a:cs typeface="Open Sans"/>
                <a:sym typeface="Open Sans"/>
              </a:rPr>
              <a:t>of a node </a:t>
            </a:r>
            <a:r>
              <a:rPr b="1" lang="en">
                <a:latin typeface="Open Sans"/>
                <a:ea typeface="Open Sans"/>
                <a:cs typeface="Open Sans"/>
                <a:sym typeface="Open Sans"/>
              </a:rPr>
              <a:t>A</a:t>
            </a:r>
            <a:r>
              <a:rPr lang="en">
                <a:latin typeface="Open Sans"/>
                <a:ea typeface="Open Sans"/>
                <a:cs typeface="Open Sans"/>
                <a:sym typeface="Open Sans"/>
              </a:rPr>
              <a:t> is defined as the probability that two </a:t>
            </a:r>
            <a:r>
              <a:rPr b="1" lang="en">
                <a:latin typeface="Open Sans"/>
                <a:ea typeface="Open Sans"/>
                <a:cs typeface="Open Sans"/>
                <a:sym typeface="Open Sans"/>
              </a:rPr>
              <a:t>randomly</a:t>
            </a:r>
            <a:r>
              <a:rPr lang="en">
                <a:latin typeface="Open Sans"/>
                <a:ea typeface="Open Sans"/>
                <a:cs typeface="Open Sans"/>
                <a:sym typeface="Open Sans"/>
              </a:rPr>
              <a:t> selected friends of </a:t>
            </a:r>
            <a:r>
              <a:rPr b="1" lang="en">
                <a:latin typeface="Open Sans"/>
                <a:ea typeface="Open Sans"/>
                <a:cs typeface="Open Sans"/>
                <a:sym typeface="Open Sans"/>
              </a:rPr>
              <a:t>A</a:t>
            </a:r>
            <a:r>
              <a:rPr lang="en">
                <a:latin typeface="Open Sans"/>
                <a:ea typeface="Open Sans"/>
                <a:cs typeface="Open Sans"/>
                <a:sym typeface="Open Sans"/>
              </a:rPr>
              <a:t> are friends with each other.</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132" name="Google Shape;132;p21"/>
          <p:cNvPicPr preferRelativeResize="0"/>
          <p:nvPr/>
        </p:nvPicPr>
        <p:blipFill>
          <a:blip r:embed="rId3">
            <a:alphaModFix/>
          </a:blip>
          <a:stretch>
            <a:fillRect/>
          </a:stretch>
        </p:blipFill>
        <p:spPr>
          <a:xfrm>
            <a:off x="171725" y="1507650"/>
            <a:ext cx="3616499" cy="1275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